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87e65edf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87e65edf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87e65edf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87e65edf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87e65edf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87e65edf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87e65edf2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87e65edf2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87e65edf2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87e65edf2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87e65edf2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87e65edf2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87e65edf2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87e65edf2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87e65edf2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87e65edf2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87e65edf2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87e65edf2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87f64b48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87f64b48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877b95bc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877b95bc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87f64b48b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87f64b48b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87f64b48b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87f64b48b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87f64b48b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7f64b48b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87f64b48b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87f64b48b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87f64b48b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87f64b48b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87f64b48b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87f64b48b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87f64b48b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87f64b48b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87f64b48b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87f64b48b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87f64b48b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87f64b48b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87f64b48b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87f64b48b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877b95bcf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877b95bcf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87f64b48b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87f64b48b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87f64b48b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87f64b48b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87f64b48b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87f64b48b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87f64b48b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87f64b48b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87f64b48b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87f64b48b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87f64b48b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87f64b48b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87f64b48b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87f64b48b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87f64b48b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87f64b48b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87f64b48b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87f64b48b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88d9a7b10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88d9a7b10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877b95bcf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877b95bcf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88d9a7b10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88d9a7b10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87f64b48b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87f64b48b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87f64b48b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87f64b48b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87f64b48b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87f64b48b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87f64b48b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87f64b48b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8811cd7b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8811cd7b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87f64b48b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87f64b48b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88ca4bbc4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88ca4bbc4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88ca4bbc4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88ca4bbc4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88ca4bbc4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88ca4bbc4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877b95bcf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877b95bcf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88ca4bbc4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88ca4bbc4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88ca4bbc4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88ca4bbc4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88ca4bbc4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88ca4bbc4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88d9a7b1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88d9a7b1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88d9a7b10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88d9a7b10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88d9a7b10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88d9a7b10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77b95bcf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877b95bcf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877b95bcf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877b95bcf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877b95bcfb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877b95bcfb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877b95bcf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877b95bcf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youtube.com" TargetMode="External"/><Relationship Id="rId4" Type="http://schemas.openxmlformats.org/officeDocument/2006/relationships/image" Target="../media/image16.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developer.mozilla.org/en-US/docs/Web/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5.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Web Development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CSE343</a:t>
            </a:r>
            <a:endParaRPr/>
          </a:p>
          <a:p>
            <a:pPr indent="0" lvl="0" marL="0" rtl="0" algn="ctr">
              <a:spcBef>
                <a:spcPts val="0"/>
              </a:spcBef>
              <a:spcAft>
                <a:spcPts val="0"/>
              </a:spcAft>
              <a:buNone/>
            </a:pPr>
            <a:r>
              <a:rPr lang="en"/>
              <a:t>Section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HTML Elements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Headings</a:t>
            </a:r>
            <a:endParaRPr sz="1300"/>
          </a:p>
        </p:txBody>
      </p:sp>
      <p:sp>
        <p:nvSpPr>
          <p:cNvPr id="120" name="Google Shape;120;p23"/>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HTML headings are defined with the </a:t>
            </a:r>
            <a:r>
              <a:rPr lang="en" sz="1400">
                <a:solidFill>
                  <a:srgbClr val="FF0000"/>
                </a:solidFill>
              </a:rPr>
              <a:t>&lt;h1&gt; to &lt;h6&gt;</a:t>
            </a:r>
            <a:r>
              <a:rPr lang="en" sz="1400">
                <a:solidFill>
                  <a:schemeClr val="dk1"/>
                </a:solidFill>
              </a:rPr>
              <a:t> tags.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&lt;h1&gt; defines the most important heading. &lt;h6&gt; defines the least important heading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Example:</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&lt;h1&gt; Heading 1 &lt;/h1&gt;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&lt;h2&gt; Heading 2 &lt;/h2&gt;</a:t>
            </a:r>
            <a:endParaRPr>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121" name="Google Shape;121;p23"/>
          <p:cNvPicPr preferRelativeResize="0"/>
          <p:nvPr/>
        </p:nvPicPr>
        <p:blipFill>
          <a:blip r:embed="rId3">
            <a:alphaModFix/>
          </a:blip>
          <a:stretch>
            <a:fillRect/>
          </a:stretch>
        </p:blipFill>
        <p:spPr>
          <a:xfrm>
            <a:off x="3385075" y="2291025"/>
            <a:ext cx="2910324" cy="2467950"/>
          </a:xfrm>
          <a:prstGeom prst="rect">
            <a:avLst/>
          </a:prstGeom>
          <a:noFill/>
          <a:ln>
            <a:noFill/>
          </a:ln>
        </p:spPr>
      </p:pic>
      <p:pic>
        <p:nvPicPr>
          <p:cNvPr id="122" name="Google Shape;122;p23"/>
          <p:cNvPicPr preferRelativeResize="0"/>
          <p:nvPr/>
        </p:nvPicPr>
        <p:blipFill>
          <a:blip r:embed="rId4">
            <a:alphaModFix/>
          </a:blip>
          <a:stretch>
            <a:fillRect/>
          </a:stretch>
        </p:blipFill>
        <p:spPr>
          <a:xfrm>
            <a:off x="6447350" y="2010300"/>
            <a:ext cx="2477127" cy="287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Paragraphs</a:t>
            </a:r>
            <a:endParaRPr sz="1300"/>
          </a:p>
        </p:txBody>
      </p:sp>
      <p:sp>
        <p:nvSpPr>
          <p:cNvPr id="128" name="Google Shape;128;p2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HTML paragraphs are defined with the </a:t>
            </a:r>
            <a:r>
              <a:rPr lang="en" sz="1400">
                <a:solidFill>
                  <a:srgbClr val="FF0000"/>
                </a:solidFill>
              </a:rPr>
              <a:t>&lt;p&gt;</a:t>
            </a:r>
            <a:r>
              <a:rPr lang="en" sz="1400">
                <a:solidFill>
                  <a:schemeClr val="dk1"/>
                </a:solidFill>
              </a:rPr>
              <a:t> tag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It's used to group together a block of related text.</a:t>
            </a:r>
            <a:endParaRPr sz="1400">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129" name="Google Shape;129;p24"/>
          <p:cNvPicPr preferRelativeResize="0"/>
          <p:nvPr/>
        </p:nvPicPr>
        <p:blipFill>
          <a:blip r:embed="rId3">
            <a:alphaModFix/>
          </a:blip>
          <a:stretch>
            <a:fillRect/>
          </a:stretch>
        </p:blipFill>
        <p:spPr>
          <a:xfrm>
            <a:off x="398425" y="3895000"/>
            <a:ext cx="8568274" cy="1045925"/>
          </a:xfrm>
          <a:prstGeom prst="rect">
            <a:avLst/>
          </a:prstGeom>
          <a:noFill/>
          <a:ln>
            <a:noFill/>
          </a:ln>
        </p:spPr>
      </p:pic>
      <p:pic>
        <p:nvPicPr>
          <p:cNvPr id="130" name="Google Shape;130;p24"/>
          <p:cNvPicPr preferRelativeResize="0"/>
          <p:nvPr/>
        </p:nvPicPr>
        <p:blipFill>
          <a:blip r:embed="rId4">
            <a:alphaModFix/>
          </a:blip>
          <a:stretch>
            <a:fillRect/>
          </a:stretch>
        </p:blipFill>
        <p:spPr>
          <a:xfrm>
            <a:off x="2183638" y="1877250"/>
            <a:ext cx="4776724" cy="1800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Links</a:t>
            </a:r>
            <a:endParaRPr sz="1300"/>
          </a:p>
        </p:txBody>
      </p:sp>
      <p:sp>
        <p:nvSpPr>
          <p:cNvPr id="136" name="Google Shape;136;p25"/>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HTML links are defined with the </a:t>
            </a:r>
            <a:r>
              <a:rPr lang="en" sz="1400">
                <a:solidFill>
                  <a:srgbClr val="FF0000"/>
                </a:solidFill>
              </a:rPr>
              <a:t>&lt;a&gt;</a:t>
            </a:r>
            <a:r>
              <a:rPr lang="en" sz="1400">
                <a:solidFill>
                  <a:schemeClr val="dk1"/>
                </a:solidFill>
              </a:rPr>
              <a:t> tag: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link's destination is specified in the href attribute. Attributes are used to provide additional information about HTML elements. Hence the actual tag is written as &lt;a href=”</a:t>
            </a:r>
            <a:r>
              <a:rPr lang="en" sz="1400" u="sng">
                <a:solidFill>
                  <a:schemeClr val="hlink"/>
                </a:solidFill>
                <a:hlinkClick r:id="rId3"/>
              </a:rPr>
              <a:t>https://www.youtube.com</a:t>
            </a:r>
            <a:r>
              <a:rPr lang="en" sz="1400">
                <a:solidFill>
                  <a:schemeClr val="dk1"/>
                </a:solidFill>
              </a:rPr>
              <a:t>”&gt; Content to appear on Link text</a:t>
            </a:r>
            <a:endParaRPr sz="1400">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137" name="Google Shape;137;p25"/>
          <p:cNvPicPr preferRelativeResize="0"/>
          <p:nvPr/>
        </p:nvPicPr>
        <p:blipFill>
          <a:blip r:embed="rId4">
            <a:alphaModFix/>
          </a:blip>
          <a:stretch>
            <a:fillRect/>
          </a:stretch>
        </p:blipFill>
        <p:spPr>
          <a:xfrm>
            <a:off x="4760643" y="2690425"/>
            <a:ext cx="4071650" cy="1825375"/>
          </a:xfrm>
          <a:prstGeom prst="rect">
            <a:avLst/>
          </a:prstGeom>
          <a:noFill/>
          <a:ln>
            <a:noFill/>
          </a:ln>
        </p:spPr>
      </p:pic>
      <p:pic>
        <p:nvPicPr>
          <p:cNvPr id="138" name="Google Shape;138;p25"/>
          <p:cNvPicPr preferRelativeResize="0"/>
          <p:nvPr/>
        </p:nvPicPr>
        <p:blipFill>
          <a:blip r:embed="rId5">
            <a:alphaModFix/>
          </a:blip>
          <a:stretch>
            <a:fillRect/>
          </a:stretch>
        </p:blipFill>
        <p:spPr>
          <a:xfrm>
            <a:off x="606950" y="2891480"/>
            <a:ext cx="3965052" cy="1749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Images</a:t>
            </a:r>
            <a:endParaRPr sz="1300"/>
          </a:p>
        </p:txBody>
      </p:sp>
      <p:sp>
        <p:nvSpPr>
          <p:cNvPr id="144" name="Google Shape;144;p26"/>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1"/>
              </a:buClr>
              <a:buSzPts val="1400"/>
              <a:buChar char="-"/>
            </a:pPr>
            <a:r>
              <a:rPr lang="en" sz="1400">
                <a:solidFill>
                  <a:schemeClr val="dk1"/>
                </a:solidFill>
              </a:rPr>
              <a:t>In HTML, an image is embedded into a web page using the </a:t>
            </a:r>
            <a:r>
              <a:rPr lang="en" sz="1400">
                <a:solidFill>
                  <a:srgbClr val="FF0000"/>
                </a:solidFill>
              </a:rPr>
              <a:t>&lt;img&gt;</a:t>
            </a:r>
            <a:r>
              <a:rPr lang="en" sz="1400">
                <a:solidFill>
                  <a:schemeClr val="dk1"/>
                </a:solidFill>
              </a:rPr>
              <a:t> tag. Unlike other tags we've discussed (like &lt;p&gt; or &lt;h1&gt;), the &lt;img&gt; tag is a </a:t>
            </a:r>
            <a:r>
              <a:rPr lang="en" sz="1400">
                <a:solidFill>
                  <a:srgbClr val="FF0000"/>
                </a:solidFill>
              </a:rPr>
              <a:t>self-closing tag (or void tag)</a:t>
            </a:r>
            <a:r>
              <a:rPr lang="en" sz="1400">
                <a:solidFill>
                  <a:schemeClr val="dk1"/>
                </a:solidFill>
              </a:rPr>
              <a:t>, meaning it doesn't have a separate closing tag like &lt;/img&gt;. It simply inserts an image at the point where it's placed in the HTML.</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&lt;img&gt; tag relies heavily on attributes to function correctly. Here are the most important ones:</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src (Source): It specifies the URL (Uniform Resource Locator) or path to the image file.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alt (Alternative Text): This attribute provides a text description of the image. If the image fails to load (due to a broken src path, slow connection, or user settings), the alt text will be displayed in its place.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width and height: These attributes specify the dimensions of the image in pixels.</a:t>
            </a:r>
            <a:endParaRPr>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Images </a:t>
            </a:r>
            <a:r>
              <a:rPr lang="en" sz="1355"/>
              <a:t>(Cont.)</a:t>
            </a:r>
            <a:endParaRPr sz="100"/>
          </a:p>
        </p:txBody>
      </p:sp>
      <p:sp>
        <p:nvSpPr>
          <p:cNvPr id="150" name="Google Shape;150;p2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Examples of Images:</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Image with Relative path: </a:t>
            </a:r>
            <a:r>
              <a:rPr lang="en">
                <a:solidFill>
                  <a:srgbClr val="FF0000"/>
                </a:solidFill>
              </a:rPr>
              <a:t>&lt;img src="images/HTML_logo.png" alt="HTML logo" width="200" height="100"&gt;</a:t>
            </a:r>
            <a:endParaRPr>
              <a:solidFill>
                <a:srgbClr val="FF0000"/>
              </a:solidFill>
            </a:endParaRPr>
          </a:p>
          <a:p>
            <a:pPr indent="-317500" lvl="1" marL="914400" rtl="0" algn="l">
              <a:spcBef>
                <a:spcPts val="0"/>
              </a:spcBef>
              <a:spcAft>
                <a:spcPts val="0"/>
              </a:spcAft>
              <a:buClr>
                <a:schemeClr val="dk1"/>
              </a:buClr>
              <a:buSzPts val="1400"/>
              <a:buChar char="-"/>
            </a:pPr>
            <a:r>
              <a:rPr lang="en">
                <a:solidFill>
                  <a:schemeClr val="dk1"/>
                </a:solidFill>
              </a:rPr>
              <a:t>Image with Absolute URL: </a:t>
            </a:r>
            <a:r>
              <a:rPr lang="en">
                <a:solidFill>
                  <a:srgbClr val="FF0000"/>
                </a:solidFill>
              </a:rPr>
              <a:t>&lt;img src = "https://wproom.com/wp-content/uploads/2018/11/html.png" alt = "HTML Logo" width = 500 height = 400&gt;</a:t>
            </a:r>
            <a:endParaRPr>
              <a:solidFill>
                <a:srgbClr val="FF0000"/>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151" name="Google Shape;151;p27"/>
          <p:cNvPicPr preferRelativeResize="0"/>
          <p:nvPr/>
        </p:nvPicPr>
        <p:blipFill>
          <a:blip r:embed="rId3">
            <a:alphaModFix/>
          </a:blip>
          <a:stretch>
            <a:fillRect/>
          </a:stretch>
        </p:blipFill>
        <p:spPr>
          <a:xfrm>
            <a:off x="4124700" y="3174675"/>
            <a:ext cx="4897649" cy="1157450"/>
          </a:xfrm>
          <a:prstGeom prst="rect">
            <a:avLst/>
          </a:prstGeom>
          <a:noFill/>
          <a:ln>
            <a:noFill/>
          </a:ln>
        </p:spPr>
      </p:pic>
      <p:pic>
        <p:nvPicPr>
          <p:cNvPr id="152" name="Google Shape;152;p27"/>
          <p:cNvPicPr preferRelativeResize="0"/>
          <p:nvPr/>
        </p:nvPicPr>
        <p:blipFill>
          <a:blip r:embed="rId4">
            <a:alphaModFix/>
          </a:blip>
          <a:stretch>
            <a:fillRect/>
          </a:stretch>
        </p:blipFill>
        <p:spPr>
          <a:xfrm>
            <a:off x="538075" y="2852275"/>
            <a:ext cx="3449350" cy="20180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HTML Elements</a:t>
            </a:r>
            <a:endParaRPr sz="100"/>
          </a:p>
        </p:txBody>
      </p:sp>
      <p:sp>
        <p:nvSpPr>
          <p:cNvPr id="158" name="Google Shape;158;p2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HTML elements can be nested (this means that elements can contain other elements).</a:t>
            </a:r>
            <a:endParaRPr>
              <a:solidFill>
                <a:srgbClr val="FF0000"/>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159" name="Google Shape;159;p28"/>
          <p:cNvPicPr preferRelativeResize="0"/>
          <p:nvPr/>
        </p:nvPicPr>
        <p:blipFill>
          <a:blip r:embed="rId3">
            <a:alphaModFix/>
          </a:blip>
          <a:stretch>
            <a:fillRect/>
          </a:stretch>
        </p:blipFill>
        <p:spPr>
          <a:xfrm>
            <a:off x="2804544" y="1901644"/>
            <a:ext cx="3534900" cy="267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Empty HTML Elements</a:t>
            </a:r>
            <a:endParaRPr sz="100"/>
          </a:p>
        </p:txBody>
      </p:sp>
      <p:sp>
        <p:nvSpPr>
          <p:cNvPr id="165" name="Google Shape;165;p2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HTML elements with no content are called empty elements.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a:t>
            </a:r>
            <a:r>
              <a:rPr lang="en" sz="1400">
                <a:solidFill>
                  <a:srgbClr val="FF0000"/>
                </a:solidFill>
              </a:rPr>
              <a:t>&lt;br&gt;</a:t>
            </a:r>
            <a:r>
              <a:rPr lang="en" sz="1400">
                <a:solidFill>
                  <a:schemeClr val="dk1"/>
                </a:solidFill>
              </a:rPr>
              <a:t> tag defines a line break, and is an empty element without a closing tag:</a:t>
            </a:r>
            <a:endParaRPr sz="1400">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166" name="Google Shape;166;p29"/>
          <p:cNvPicPr preferRelativeResize="0"/>
          <p:nvPr/>
        </p:nvPicPr>
        <p:blipFill>
          <a:blip r:embed="rId3">
            <a:alphaModFix/>
          </a:blip>
          <a:stretch>
            <a:fillRect/>
          </a:stretch>
        </p:blipFill>
        <p:spPr>
          <a:xfrm>
            <a:off x="311700" y="2355562"/>
            <a:ext cx="4317449" cy="1485951"/>
          </a:xfrm>
          <a:prstGeom prst="rect">
            <a:avLst/>
          </a:prstGeom>
          <a:noFill/>
          <a:ln>
            <a:noFill/>
          </a:ln>
        </p:spPr>
      </p:pic>
      <p:pic>
        <p:nvPicPr>
          <p:cNvPr id="167" name="Google Shape;167;p29"/>
          <p:cNvPicPr preferRelativeResize="0"/>
          <p:nvPr/>
        </p:nvPicPr>
        <p:blipFill>
          <a:blip r:embed="rId4">
            <a:alphaModFix/>
          </a:blip>
          <a:stretch>
            <a:fillRect/>
          </a:stretch>
        </p:blipFill>
        <p:spPr>
          <a:xfrm>
            <a:off x="4714800" y="2128036"/>
            <a:ext cx="4079849" cy="194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Attributes</a:t>
            </a:r>
            <a:endParaRPr sz="100"/>
          </a:p>
        </p:txBody>
      </p:sp>
      <p:sp>
        <p:nvSpPr>
          <p:cNvPr id="173" name="Google Shape;173;p30"/>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All HTML elements can have attributes. Attributes provide additional information about elements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Attributes are always specified in the start tag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Attributes usually come in name/value pairs like: name="value"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Example:</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 style attribute: used to add styles to an element, such as color, font, size, and more.</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174" name="Google Shape;174;p30"/>
          <p:cNvPicPr preferRelativeResize="0"/>
          <p:nvPr/>
        </p:nvPicPr>
        <p:blipFill>
          <a:blip r:embed="rId3">
            <a:alphaModFix/>
          </a:blip>
          <a:stretch>
            <a:fillRect/>
          </a:stretch>
        </p:blipFill>
        <p:spPr>
          <a:xfrm>
            <a:off x="547775" y="2742778"/>
            <a:ext cx="4244400" cy="1454575"/>
          </a:xfrm>
          <a:prstGeom prst="rect">
            <a:avLst/>
          </a:prstGeom>
          <a:noFill/>
          <a:ln>
            <a:noFill/>
          </a:ln>
        </p:spPr>
      </p:pic>
      <p:pic>
        <p:nvPicPr>
          <p:cNvPr id="175" name="Google Shape;175;p30"/>
          <p:cNvPicPr preferRelativeResize="0"/>
          <p:nvPr/>
        </p:nvPicPr>
        <p:blipFill>
          <a:blip r:embed="rId4">
            <a:alphaModFix/>
          </a:blip>
          <a:stretch>
            <a:fillRect/>
          </a:stretch>
        </p:blipFill>
        <p:spPr>
          <a:xfrm>
            <a:off x="5379875" y="2670225"/>
            <a:ext cx="2956576" cy="225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Text Formatting</a:t>
            </a:r>
            <a:endParaRPr sz="100"/>
          </a:p>
        </p:txBody>
      </p:sp>
      <p:sp>
        <p:nvSpPr>
          <p:cNvPr id="181" name="Google Shape;181;p3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1"/>
              </a:buClr>
              <a:buSzPts val="1400"/>
              <a:buChar char="-"/>
            </a:pPr>
            <a:r>
              <a:rPr lang="en" sz="1400">
                <a:solidFill>
                  <a:schemeClr val="dk1"/>
                </a:solidFill>
              </a:rPr>
              <a:t>HTML contains several elements for defining text with a special meaning.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Examples:</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&lt;b&gt; &lt;/b&gt; - Bold text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&lt;i&gt; - &lt;/i&gt; Italic text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&lt;del&gt; &lt;/del&gt;: defines text that has been deleted from a document. Browsers will usually strike a line through deleted text</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182" name="Google Shape;182;p31"/>
          <p:cNvPicPr preferRelativeResize="0"/>
          <p:nvPr/>
        </p:nvPicPr>
        <p:blipFill>
          <a:blip r:embed="rId3">
            <a:alphaModFix/>
          </a:blip>
          <a:stretch>
            <a:fillRect/>
          </a:stretch>
        </p:blipFill>
        <p:spPr>
          <a:xfrm>
            <a:off x="677625" y="2747420"/>
            <a:ext cx="4182701" cy="2001325"/>
          </a:xfrm>
          <a:prstGeom prst="rect">
            <a:avLst/>
          </a:prstGeom>
          <a:noFill/>
          <a:ln>
            <a:noFill/>
          </a:ln>
        </p:spPr>
      </p:pic>
      <p:pic>
        <p:nvPicPr>
          <p:cNvPr id="183" name="Google Shape;183;p31"/>
          <p:cNvPicPr preferRelativeResize="0"/>
          <p:nvPr/>
        </p:nvPicPr>
        <p:blipFill>
          <a:blip r:embed="rId4">
            <a:alphaModFix/>
          </a:blip>
          <a:stretch>
            <a:fillRect/>
          </a:stretch>
        </p:blipFill>
        <p:spPr>
          <a:xfrm>
            <a:off x="5077648" y="2467961"/>
            <a:ext cx="3668276" cy="25602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HTML &amp; CSS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1561650"/>
            <a:ext cx="8520600" cy="202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740"/>
              <a:t>HTML has a lot to offer — there are many tags out there. To learn more about the different elements, check out this website.</a:t>
            </a:r>
            <a:endParaRPr sz="2740"/>
          </a:p>
          <a:p>
            <a:pPr indent="0" lvl="0" marL="0" rtl="0" algn="ctr">
              <a:spcBef>
                <a:spcPts val="0"/>
              </a:spcBef>
              <a:spcAft>
                <a:spcPts val="0"/>
              </a:spcAft>
              <a:buSzPts val="990"/>
              <a:buNone/>
            </a:pPr>
            <a:r>
              <a:rPr lang="en" sz="2740" u="sng">
                <a:solidFill>
                  <a:schemeClr val="hlink"/>
                </a:solidFill>
                <a:hlinkClick r:id="rId3"/>
              </a:rPr>
              <a:t>HTML Reference</a:t>
            </a:r>
            <a:endParaRPr sz="274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99" name="Google Shape;19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CSS (</a:t>
            </a:r>
            <a:r>
              <a:rPr lang="en" sz="1400">
                <a:solidFill>
                  <a:schemeClr val="dk1"/>
                </a:solidFill>
              </a:rPr>
              <a:t>Cascading Style Sheets) is a</a:t>
            </a:r>
            <a:r>
              <a:rPr lang="en" sz="1400">
                <a:solidFill>
                  <a:schemeClr val="dk1"/>
                </a:solidFill>
              </a:rPr>
              <a:t> style sheet language — a set of rules that tells the browser how to display HTML elements (colors, fonts, layout, spacing, animations, etc.).</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While HTML builds the structure (like headings, paragraphs, images, buttons), CSS makes everything look good (colors, layouts, fonts, spacing, animations, etc.).</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CSS controls the visual appearance of web pages, allowing developers to define aspects such as: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Layout: Positioning elements, creating columns, and defining spacing.</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Typography: Setting fonts, sizes, colors, and line heights of text.</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Colors and Backgrounds: Applying colors to elements and setting background images or colors.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Borders and Shadows: Adding visual enhancements to elements.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Animations and Transitions: Creating dynamic visual effects.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Responsiveness: Adapting the layout and styling for different screen sizes and devices.</a:t>
            </a:r>
            <a:endParaRPr sz="1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use CSS?</a:t>
            </a:r>
            <a:endParaRPr/>
          </a:p>
        </p:txBody>
      </p:sp>
      <p:sp>
        <p:nvSpPr>
          <p:cNvPr id="205" name="Google Shape;205;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In HTML, you can add styles with the style attribute:</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&lt;p style="color: red; font-size: 20px;"&gt;Hello World!&lt;/p&gt;</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However, this causes the following problems:</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Messy Code: If every element has its own style attribute, your HTML becomes hard to read and maintain.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Repetition: Imagine styling 50 paragraphs with the same color. If you want to change the color later, you’d have to edit all 50 tags.</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06" name="Google Shape;206;p35"/>
          <p:cNvPicPr preferRelativeResize="0"/>
          <p:nvPr/>
        </p:nvPicPr>
        <p:blipFill>
          <a:blip r:embed="rId3">
            <a:alphaModFix/>
          </a:blip>
          <a:stretch>
            <a:fillRect/>
          </a:stretch>
        </p:blipFill>
        <p:spPr>
          <a:xfrm>
            <a:off x="3767675" y="3145925"/>
            <a:ext cx="1422925" cy="1422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CSS</a:t>
            </a:r>
            <a:endParaRPr/>
          </a:p>
        </p:txBody>
      </p:sp>
      <p:sp>
        <p:nvSpPr>
          <p:cNvPr id="212" name="Google Shape;21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CSS can be added to HTML documents in 3 ways:</a:t>
            </a:r>
            <a:endParaRPr sz="1400">
              <a:solidFill>
                <a:schemeClr val="dk1"/>
              </a:solidFill>
            </a:endParaRPr>
          </a:p>
          <a:p>
            <a:pPr indent="-317500" lvl="0" marL="1371600" rtl="0" algn="l">
              <a:spcBef>
                <a:spcPts val="0"/>
              </a:spcBef>
              <a:spcAft>
                <a:spcPts val="0"/>
              </a:spcAft>
              <a:buClr>
                <a:schemeClr val="dk1"/>
              </a:buClr>
              <a:buSzPts val="1400"/>
              <a:buAutoNum type="arabicPeriod"/>
            </a:pPr>
            <a:r>
              <a:rPr lang="en" sz="1400">
                <a:solidFill>
                  <a:schemeClr val="dk1"/>
                </a:solidFill>
              </a:rPr>
              <a:t>Inline - by using the style attribute inside HTML elements</a:t>
            </a:r>
            <a:endParaRPr sz="1400">
              <a:solidFill>
                <a:schemeClr val="dk1"/>
              </a:solidFill>
            </a:endParaRPr>
          </a:p>
          <a:p>
            <a:pPr indent="-317500" lvl="0" marL="1371600" rtl="0" algn="l">
              <a:spcBef>
                <a:spcPts val="0"/>
              </a:spcBef>
              <a:spcAft>
                <a:spcPts val="0"/>
              </a:spcAft>
              <a:buClr>
                <a:schemeClr val="dk1"/>
              </a:buClr>
              <a:buSzPts val="1400"/>
              <a:buAutoNum type="arabicPeriod"/>
            </a:pPr>
            <a:r>
              <a:rPr lang="en" sz="1400">
                <a:solidFill>
                  <a:schemeClr val="dk1"/>
                </a:solidFill>
              </a:rPr>
              <a:t>Internal - by using a &lt;style&gt; element in the &lt;head&gt; section</a:t>
            </a:r>
            <a:endParaRPr sz="1400">
              <a:solidFill>
                <a:schemeClr val="dk1"/>
              </a:solidFill>
            </a:endParaRPr>
          </a:p>
          <a:p>
            <a:pPr indent="-317500" lvl="0" marL="1371600" rtl="0" algn="l">
              <a:spcBef>
                <a:spcPts val="0"/>
              </a:spcBef>
              <a:spcAft>
                <a:spcPts val="0"/>
              </a:spcAft>
              <a:buClr>
                <a:schemeClr val="dk1"/>
              </a:buClr>
              <a:buSzPts val="1400"/>
              <a:buAutoNum type="arabicPeriod"/>
            </a:pPr>
            <a:r>
              <a:rPr lang="en" sz="1400">
                <a:solidFill>
                  <a:schemeClr val="dk1"/>
                </a:solidFill>
              </a:rPr>
              <a:t>External - by using a &lt;link&gt; element to link to an external CSS file</a:t>
            </a:r>
            <a:endParaRPr sz="1400">
              <a:solidFill>
                <a:schemeClr val="dk1"/>
              </a:solidFill>
            </a:endParaRPr>
          </a:p>
          <a:p>
            <a:pPr indent="0" lvl="0" marL="1828800" rtl="0" algn="l">
              <a:spcBef>
                <a:spcPts val="1200"/>
              </a:spcBef>
              <a:spcAft>
                <a:spcPts val="0"/>
              </a:spcAft>
              <a:buNone/>
            </a:pPr>
            <a:r>
              <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The most common way to add CSS, is to keep the styles in external CSS files.</a:t>
            </a:r>
            <a:endParaRPr sz="1400">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Inline CSS</a:t>
            </a:r>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An inline CSS is used to apply a unique style to a single HTML element.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An inline CSS uses the style attribute of an HTML element.</a:t>
            </a:r>
            <a:endParaRPr sz="1400">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8"/>
          <p:cNvPicPr preferRelativeResize="0"/>
          <p:nvPr/>
        </p:nvPicPr>
        <p:blipFill>
          <a:blip r:embed="rId3">
            <a:alphaModFix/>
          </a:blip>
          <a:stretch>
            <a:fillRect/>
          </a:stretch>
        </p:blipFill>
        <p:spPr>
          <a:xfrm>
            <a:off x="403713" y="98850"/>
            <a:ext cx="8336573" cy="494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9"/>
          <p:cNvPicPr preferRelativeResize="0"/>
          <p:nvPr/>
        </p:nvPicPr>
        <p:blipFill>
          <a:blip r:embed="rId3">
            <a:alphaModFix/>
          </a:blip>
          <a:stretch>
            <a:fillRect/>
          </a:stretch>
        </p:blipFill>
        <p:spPr>
          <a:xfrm>
            <a:off x="152400" y="152400"/>
            <a:ext cx="8528102" cy="483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Internal CSS</a:t>
            </a:r>
            <a:endParaRPr/>
          </a:p>
        </p:txBody>
      </p:sp>
      <p:sp>
        <p:nvSpPr>
          <p:cNvPr id="234" name="Google Shape;23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1"/>
              </a:buClr>
              <a:buSzPts val="1400"/>
              <a:buChar char="-"/>
            </a:pPr>
            <a:r>
              <a:rPr lang="en" sz="1400">
                <a:solidFill>
                  <a:schemeClr val="dk1"/>
                </a:solidFill>
              </a:rPr>
              <a:t>An internal CSS is used to define a style for a single HTML page.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An internal CSS is defined in the &lt;head&gt; section of an HTML page, within a &lt;style&gt; element.</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The selector points to the HTML element you want to style.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declaration block contains one or more declarations separated by semicolons.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Each declaration includes a CSS property name and a value, separated by a colon.</a:t>
            </a:r>
            <a:endParaRPr sz="1400">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35" name="Google Shape;235;p40"/>
          <p:cNvPicPr preferRelativeResize="0"/>
          <p:nvPr/>
        </p:nvPicPr>
        <p:blipFill>
          <a:blip r:embed="rId3">
            <a:alphaModFix/>
          </a:blip>
          <a:stretch>
            <a:fillRect/>
          </a:stretch>
        </p:blipFill>
        <p:spPr>
          <a:xfrm>
            <a:off x="2040100" y="1987213"/>
            <a:ext cx="5063800" cy="1169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1"/>
          <p:cNvPicPr preferRelativeResize="0"/>
          <p:nvPr/>
        </p:nvPicPr>
        <p:blipFill>
          <a:blip r:embed="rId3">
            <a:alphaModFix/>
          </a:blip>
          <a:stretch>
            <a:fillRect/>
          </a:stretch>
        </p:blipFill>
        <p:spPr>
          <a:xfrm>
            <a:off x="741000" y="152400"/>
            <a:ext cx="2870416" cy="4838702"/>
          </a:xfrm>
          <a:prstGeom prst="rect">
            <a:avLst/>
          </a:prstGeom>
          <a:noFill/>
          <a:ln>
            <a:noFill/>
          </a:ln>
        </p:spPr>
      </p:pic>
      <p:pic>
        <p:nvPicPr>
          <p:cNvPr id="241" name="Google Shape;241;p41"/>
          <p:cNvPicPr preferRelativeResize="0"/>
          <p:nvPr/>
        </p:nvPicPr>
        <p:blipFill>
          <a:blip r:embed="rId4">
            <a:alphaModFix/>
          </a:blip>
          <a:stretch>
            <a:fillRect/>
          </a:stretch>
        </p:blipFill>
        <p:spPr>
          <a:xfrm>
            <a:off x="3772866" y="887013"/>
            <a:ext cx="5227781" cy="33694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HTML?</a:t>
            </a:r>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HTML (Hyper Text Markup Language) is the language that builds the structure of </a:t>
            </a:r>
            <a:r>
              <a:rPr lang="en" sz="1400">
                <a:solidFill>
                  <a:schemeClr val="dk1"/>
                </a:solidFill>
              </a:rPr>
              <a:t>web pages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HTML is a set of labels (called tags) you put around content to tell the browser what each piece is: a title, a heading, a paragraph, a picture, or a link.</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browser reads those labels and displays the content accordingly — it doesn’t “think” or run logic, it just follows the instructions in the tags.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HTML describes structure and meaning, not appearance or behavior.</a:t>
            </a:r>
            <a:endParaRPr sz="1400">
              <a:solidFill>
                <a:schemeClr val="dk1"/>
              </a:solidFill>
            </a:endParaRPr>
          </a:p>
        </p:txBody>
      </p:sp>
      <p:pic>
        <p:nvPicPr>
          <p:cNvPr id="67" name="Google Shape;67;p15"/>
          <p:cNvPicPr preferRelativeResize="0"/>
          <p:nvPr/>
        </p:nvPicPr>
        <p:blipFill>
          <a:blip r:embed="rId3">
            <a:alphaModFix/>
          </a:blip>
          <a:stretch>
            <a:fillRect/>
          </a:stretch>
        </p:blipFill>
        <p:spPr>
          <a:xfrm>
            <a:off x="3371250" y="3231375"/>
            <a:ext cx="2401500" cy="1200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2"/>
          <p:cNvPicPr preferRelativeResize="0"/>
          <p:nvPr/>
        </p:nvPicPr>
        <p:blipFill>
          <a:blip r:embed="rId3">
            <a:alphaModFix/>
          </a:blip>
          <a:stretch>
            <a:fillRect/>
          </a:stretch>
        </p:blipFill>
        <p:spPr>
          <a:xfrm>
            <a:off x="289525" y="152400"/>
            <a:ext cx="8564961"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External CSS</a:t>
            </a:r>
            <a:endParaRPr/>
          </a:p>
        </p:txBody>
      </p:sp>
      <p:sp>
        <p:nvSpPr>
          <p:cNvPr id="252" name="Google Shape;25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External CSS is when you write your CSS in a separate file and then link it to your HTML using the &lt;link&gt; tag.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This separates style from content, making your website cleaner and easier to manage.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Using the link tag:</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&lt;link rel="stylesheet" href="styles.css"&gt;</a:t>
            </a:r>
            <a:endParaRPr sz="1400">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4"/>
          <p:cNvPicPr preferRelativeResize="0"/>
          <p:nvPr/>
        </p:nvPicPr>
        <p:blipFill>
          <a:blip r:embed="rId3">
            <a:alphaModFix/>
          </a:blip>
          <a:stretch>
            <a:fillRect/>
          </a:stretch>
        </p:blipFill>
        <p:spPr>
          <a:xfrm>
            <a:off x="197675" y="152400"/>
            <a:ext cx="2935695" cy="4838701"/>
          </a:xfrm>
          <a:prstGeom prst="rect">
            <a:avLst/>
          </a:prstGeom>
          <a:noFill/>
          <a:ln>
            <a:noFill/>
          </a:ln>
        </p:spPr>
      </p:pic>
      <p:pic>
        <p:nvPicPr>
          <p:cNvPr id="258" name="Google Shape;258;p44"/>
          <p:cNvPicPr preferRelativeResize="0"/>
          <p:nvPr/>
        </p:nvPicPr>
        <p:blipFill>
          <a:blip r:embed="rId4">
            <a:alphaModFix/>
          </a:blip>
          <a:stretch>
            <a:fillRect/>
          </a:stretch>
        </p:blipFill>
        <p:spPr>
          <a:xfrm>
            <a:off x="3285770" y="376338"/>
            <a:ext cx="5705830" cy="43908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Selectors</a:t>
            </a:r>
            <a:endParaRPr/>
          </a:p>
        </p:txBody>
      </p:sp>
      <p:sp>
        <p:nvSpPr>
          <p:cNvPr id="264" name="Google Shape;264;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A selector in CSS is what you use to “target” (select) HTML elements that you want to style. It tells the browser which elements your CSS rules apply to.</a:t>
            </a:r>
            <a:endParaRPr sz="1400">
              <a:solidFill>
                <a:schemeClr val="dk1"/>
              </a:solidFill>
            </a:endParaRPr>
          </a:p>
          <a:p>
            <a:pPr indent="-292100" lvl="0" marL="457200" rtl="0" algn="l">
              <a:spcBef>
                <a:spcPts val="0"/>
              </a:spcBef>
              <a:spcAft>
                <a:spcPts val="0"/>
              </a:spcAft>
              <a:buClr>
                <a:schemeClr val="dk1"/>
              </a:buClr>
              <a:buSzPts val="1000"/>
              <a:buChar char="-"/>
            </a:pPr>
            <a:r>
              <a:rPr lang="en" sz="1400">
                <a:solidFill>
                  <a:schemeClr val="dk1"/>
                </a:solidFill>
              </a:rPr>
              <a:t>There are several types of selectors:</a:t>
            </a:r>
            <a:endParaRPr sz="1400">
              <a:solidFill>
                <a:schemeClr val="dk1"/>
              </a:solidFill>
            </a:endParaRPr>
          </a:p>
          <a:p>
            <a:pPr indent="-317500" lvl="2" marL="1371600" rtl="0" algn="l">
              <a:spcBef>
                <a:spcPts val="0"/>
              </a:spcBef>
              <a:spcAft>
                <a:spcPts val="0"/>
              </a:spcAft>
              <a:buClr>
                <a:schemeClr val="dk1"/>
              </a:buClr>
              <a:buSzPts val="1400"/>
              <a:buAutoNum type="romanLcPeriod"/>
            </a:pPr>
            <a:r>
              <a:rPr lang="en">
                <a:solidFill>
                  <a:schemeClr val="dk1"/>
                </a:solidFill>
              </a:rPr>
              <a:t>Universal Selector: Selects all elements on the page.</a:t>
            </a:r>
            <a:endParaRPr>
              <a:solidFill>
                <a:schemeClr val="dk1"/>
              </a:solidFill>
            </a:endParaRPr>
          </a:p>
          <a:p>
            <a:pPr indent="0" lvl="0" marL="1371600" rtl="0" algn="l">
              <a:spcBef>
                <a:spcPts val="1200"/>
              </a:spcBef>
              <a:spcAft>
                <a:spcPts val="0"/>
              </a:spcAft>
              <a:buNone/>
            </a:pPr>
            <a:r>
              <a:t/>
            </a:r>
            <a:endParaRPr>
              <a:solidFill>
                <a:schemeClr val="dk1"/>
              </a:solidFill>
            </a:endParaRPr>
          </a:p>
          <a:p>
            <a:pPr indent="0" lvl="0" marL="1371600" rtl="0" algn="l">
              <a:spcBef>
                <a:spcPts val="1200"/>
              </a:spcBef>
              <a:spcAft>
                <a:spcPts val="0"/>
              </a:spcAft>
              <a:buNone/>
            </a:pPr>
            <a:r>
              <a:t/>
            </a:r>
            <a:endParaRPr>
              <a:solidFill>
                <a:schemeClr val="dk1"/>
              </a:solidFill>
            </a:endParaRPr>
          </a:p>
          <a:p>
            <a:pPr indent="0" lvl="0" marL="13716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65" name="Google Shape;265;p45"/>
          <p:cNvPicPr preferRelativeResize="0"/>
          <p:nvPr/>
        </p:nvPicPr>
        <p:blipFill>
          <a:blip r:embed="rId3">
            <a:alphaModFix/>
          </a:blip>
          <a:stretch>
            <a:fillRect/>
          </a:stretch>
        </p:blipFill>
        <p:spPr>
          <a:xfrm>
            <a:off x="3327775" y="2382579"/>
            <a:ext cx="2279375" cy="1864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Selectors </a:t>
            </a:r>
            <a:r>
              <a:rPr lang="en" sz="1355"/>
              <a:t>(Cont.)</a:t>
            </a:r>
            <a:endParaRPr sz="1355"/>
          </a:p>
        </p:txBody>
      </p:sp>
      <p:sp>
        <p:nvSpPr>
          <p:cNvPr id="271" name="Google Shape;27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2. Type Selector (Element Selector): Selects all elements of a given type.</a:t>
            </a:r>
            <a:endParaRPr sz="1400">
              <a:solidFill>
                <a:schemeClr val="dk1"/>
              </a:solidFill>
            </a:endParaRPr>
          </a:p>
          <a:p>
            <a:pPr indent="0" lvl="0" marL="1371600" rtl="0" algn="l">
              <a:spcBef>
                <a:spcPts val="1200"/>
              </a:spcBef>
              <a:spcAft>
                <a:spcPts val="0"/>
              </a:spcAft>
              <a:buNone/>
            </a:pPr>
            <a:r>
              <a:t/>
            </a:r>
            <a:endParaRPr>
              <a:solidFill>
                <a:schemeClr val="dk1"/>
              </a:solidFill>
            </a:endParaRPr>
          </a:p>
          <a:p>
            <a:pPr indent="0" lvl="0" marL="1371600" rtl="0" algn="l">
              <a:spcBef>
                <a:spcPts val="1200"/>
              </a:spcBef>
              <a:spcAft>
                <a:spcPts val="0"/>
              </a:spcAft>
              <a:buNone/>
            </a:pPr>
            <a:r>
              <a:t/>
            </a:r>
            <a:endParaRPr>
              <a:solidFill>
                <a:schemeClr val="dk1"/>
              </a:solidFill>
            </a:endParaRPr>
          </a:p>
          <a:p>
            <a:pPr indent="0" lvl="0" marL="13716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72" name="Google Shape;272;p46"/>
          <p:cNvPicPr preferRelativeResize="0"/>
          <p:nvPr/>
        </p:nvPicPr>
        <p:blipFill>
          <a:blip r:embed="rId3">
            <a:alphaModFix/>
          </a:blip>
          <a:stretch>
            <a:fillRect/>
          </a:stretch>
        </p:blipFill>
        <p:spPr>
          <a:xfrm>
            <a:off x="3319397" y="1935997"/>
            <a:ext cx="2505200" cy="1755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Selectors </a:t>
            </a:r>
            <a:r>
              <a:rPr lang="en" sz="1355"/>
              <a:t>(Cont.)</a:t>
            </a:r>
            <a:endParaRPr sz="1355"/>
          </a:p>
        </p:txBody>
      </p:sp>
      <p:sp>
        <p:nvSpPr>
          <p:cNvPr id="278" name="Google Shape;27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3</a:t>
            </a:r>
            <a:r>
              <a:rPr lang="en" sz="1400">
                <a:solidFill>
                  <a:schemeClr val="dk1"/>
                </a:solidFill>
              </a:rPr>
              <a:t>. </a:t>
            </a:r>
            <a:r>
              <a:rPr lang="en" sz="1400">
                <a:solidFill>
                  <a:schemeClr val="dk1"/>
                </a:solidFill>
              </a:rPr>
              <a:t>Class Selector (.classname): Selects elements with a specific class.</a:t>
            </a:r>
            <a:endParaRPr sz="1400">
              <a:solidFill>
                <a:schemeClr val="dk1"/>
              </a:solidFill>
            </a:endParaRPr>
          </a:p>
          <a:p>
            <a:pPr indent="0" lvl="0" marL="1371600" rtl="0" algn="l">
              <a:spcBef>
                <a:spcPts val="1200"/>
              </a:spcBef>
              <a:spcAft>
                <a:spcPts val="0"/>
              </a:spcAft>
              <a:buNone/>
            </a:pPr>
            <a:r>
              <a:t/>
            </a:r>
            <a:endParaRPr>
              <a:solidFill>
                <a:schemeClr val="dk1"/>
              </a:solidFill>
            </a:endParaRPr>
          </a:p>
          <a:p>
            <a:pPr indent="0" lvl="0" marL="1371600" rtl="0" algn="l">
              <a:spcBef>
                <a:spcPts val="1200"/>
              </a:spcBef>
              <a:spcAft>
                <a:spcPts val="0"/>
              </a:spcAft>
              <a:buNone/>
            </a:pPr>
            <a:r>
              <a:t/>
            </a:r>
            <a:endParaRPr>
              <a:solidFill>
                <a:schemeClr val="dk1"/>
              </a:solidFill>
            </a:endParaRPr>
          </a:p>
          <a:p>
            <a:pPr indent="0" lvl="0" marL="13716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79" name="Google Shape;279;p47"/>
          <p:cNvPicPr preferRelativeResize="0"/>
          <p:nvPr/>
        </p:nvPicPr>
        <p:blipFill>
          <a:blip r:embed="rId3">
            <a:alphaModFix/>
          </a:blip>
          <a:stretch>
            <a:fillRect/>
          </a:stretch>
        </p:blipFill>
        <p:spPr>
          <a:xfrm>
            <a:off x="2977295" y="1666075"/>
            <a:ext cx="3189400" cy="1193900"/>
          </a:xfrm>
          <a:prstGeom prst="rect">
            <a:avLst/>
          </a:prstGeom>
          <a:noFill/>
          <a:ln>
            <a:noFill/>
          </a:ln>
        </p:spPr>
      </p:pic>
      <p:pic>
        <p:nvPicPr>
          <p:cNvPr id="280" name="Google Shape;280;p47"/>
          <p:cNvPicPr preferRelativeResize="0"/>
          <p:nvPr/>
        </p:nvPicPr>
        <p:blipFill>
          <a:blip r:embed="rId4">
            <a:alphaModFix/>
          </a:blip>
          <a:stretch>
            <a:fillRect/>
          </a:stretch>
        </p:blipFill>
        <p:spPr>
          <a:xfrm>
            <a:off x="1360163" y="3122927"/>
            <a:ext cx="6423675" cy="752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Selectors </a:t>
            </a:r>
            <a:r>
              <a:rPr lang="en" sz="1355"/>
              <a:t>(Cont.)</a:t>
            </a:r>
            <a:endParaRPr sz="1355"/>
          </a:p>
        </p:txBody>
      </p:sp>
      <p:sp>
        <p:nvSpPr>
          <p:cNvPr id="286" name="Google Shape;28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4</a:t>
            </a:r>
            <a:r>
              <a:rPr lang="en" sz="1400">
                <a:solidFill>
                  <a:schemeClr val="dk1"/>
                </a:solidFill>
              </a:rPr>
              <a:t>. </a:t>
            </a:r>
            <a:r>
              <a:rPr lang="en" sz="1400">
                <a:solidFill>
                  <a:schemeClr val="dk1"/>
                </a:solidFill>
              </a:rPr>
              <a:t>ID Selector (#idname): Selects a single element with a specific ID (unique).</a:t>
            </a:r>
            <a:endParaRPr sz="1400">
              <a:solidFill>
                <a:schemeClr val="dk1"/>
              </a:solidFill>
            </a:endParaRPr>
          </a:p>
          <a:p>
            <a:pPr indent="0" lvl="0" marL="1371600" rtl="0" algn="l">
              <a:spcBef>
                <a:spcPts val="1200"/>
              </a:spcBef>
              <a:spcAft>
                <a:spcPts val="0"/>
              </a:spcAft>
              <a:buNone/>
            </a:pPr>
            <a:r>
              <a:t/>
            </a:r>
            <a:endParaRPr>
              <a:solidFill>
                <a:schemeClr val="dk1"/>
              </a:solidFill>
            </a:endParaRPr>
          </a:p>
          <a:p>
            <a:pPr indent="0" lvl="0" marL="1371600" rtl="0" algn="l">
              <a:spcBef>
                <a:spcPts val="1200"/>
              </a:spcBef>
              <a:spcAft>
                <a:spcPts val="0"/>
              </a:spcAft>
              <a:buNone/>
            </a:pPr>
            <a:r>
              <a:t/>
            </a:r>
            <a:endParaRPr>
              <a:solidFill>
                <a:schemeClr val="dk1"/>
              </a:solidFill>
            </a:endParaRPr>
          </a:p>
          <a:p>
            <a:pPr indent="0" lvl="0" marL="13716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87" name="Google Shape;287;p48"/>
          <p:cNvPicPr preferRelativeResize="0"/>
          <p:nvPr/>
        </p:nvPicPr>
        <p:blipFill>
          <a:blip r:embed="rId3">
            <a:alphaModFix/>
          </a:blip>
          <a:stretch>
            <a:fillRect/>
          </a:stretch>
        </p:blipFill>
        <p:spPr>
          <a:xfrm>
            <a:off x="3154925" y="1641658"/>
            <a:ext cx="2834149" cy="1291125"/>
          </a:xfrm>
          <a:prstGeom prst="rect">
            <a:avLst/>
          </a:prstGeom>
          <a:noFill/>
          <a:ln>
            <a:noFill/>
          </a:ln>
        </p:spPr>
      </p:pic>
      <p:pic>
        <p:nvPicPr>
          <p:cNvPr id="288" name="Google Shape;288;p48"/>
          <p:cNvPicPr preferRelativeResize="0"/>
          <p:nvPr/>
        </p:nvPicPr>
        <p:blipFill>
          <a:blip r:embed="rId4">
            <a:alphaModFix/>
          </a:blip>
          <a:stretch>
            <a:fillRect/>
          </a:stretch>
        </p:blipFill>
        <p:spPr>
          <a:xfrm>
            <a:off x="1738898" y="3112950"/>
            <a:ext cx="5666200" cy="924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Selectors </a:t>
            </a:r>
            <a:r>
              <a:rPr lang="en" sz="1355"/>
              <a:t>(Cont.)</a:t>
            </a:r>
            <a:endParaRPr sz="1355"/>
          </a:p>
        </p:txBody>
      </p:sp>
      <p:sp>
        <p:nvSpPr>
          <p:cNvPr id="294" name="Google Shape;29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5</a:t>
            </a:r>
            <a:r>
              <a:rPr lang="en" sz="1400">
                <a:solidFill>
                  <a:schemeClr val="dk1"/>
                </a:solidFill>
              </a:rPr>
              <a:t>. </a:t>
            </a:r>
            <a:r>
              <a:rPr lang="en" sz="1400">
                <a:solidFill>
                  <a:schemeClr val="dk1"/>
                </a:solidFill>
              </a:rPr>
              <a:t>Group Selector (,): Apply the same styles to multiple elements at once.</a:t>
            </a:r>
            <a:endParaRPr sz="1400">
              <a:solidFill>
                <a:schemeClr val="dk1"/>
              </a:solidFill>
            </a:endParaRPr>
          </a:p>
          <a:p>
            <a:pPr indent="0" lvl="0" marL="1371600" rtl="0" algn="l">
              <a:spcBef>
                <a:spcPts val="1200"/>
              </a:spcBef>
              <a:spcAft>
                <a:spcPts val="0"/>
              </a:spcAft>
              <a:buNone/>
            </a:pPr>
            <a:r>
              <a:t/>
            </a:r>
            <a:endParaRPr>
              <a:solidFill>
                <a:schemeClr val="dk1"/>
              </a:solidFill>
            </a:endParaRPr>
          </a:p>
          <a:p>
            <a:pPr indent="0" lvl="0" marL="1371600" rtl="0" algn="l">
              <a:spcBef>
                <a:spcPts val="1200"/>
              </a:spcBef>
              <a:spcAft>
                <a:spcPts val="0"/>
              </a:spcAft>
              <a:buNone/>
            </a:pPr>
            <a:r>
              <a:t/>
            </a:r>
            <a:endParaRPr>
              <a:solidFill>
                <a:schemeClr val="dk1"/>
              </a:solidFill>
            </a:endParaRPr>
          </a:p>
          <a:p>
            <a:pPr indent="0" lvl="0" marL="13716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95" name="Google Shape;295;p49"/>
          <p:cNvPicPr preferRelativeResize="0"/>
          <p:nvPr/>
        </p:nvPicPr>
        <p:blipFill>
          <a:blip r:embed="rId3">
            <a:alphaModFix/>
          </a:blip>
          <a:stretch>
            <a:fillRect/>
          </a:stretch>
        </p:blipFill>
        <p:spPr>
          <a:xfrm>
            <a:off x="2554375" y="2220525"/>
            <a:ext cx="4035251" cy="1280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Important CSS Points</a:t>
            </a:r>
            <a:endParaRPr/>
          </a:p>
        </p:txBody>
      </p:sp>
      <p:sp>
        <p:nvSpPr>
          <p:cNvPr id="301" name="Google Shape;30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If some properties have been defined for the same selector (element) in different style sheets, the value from the last read stylesheet will be used.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If two rules have the same specificity, the later one in the stylesheet (or later stylesheet) overrides the earlier.</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Inline CSS &gt; ID selectors &gt; Class selectors &gt; Type selectors.</a:t>
            </a:r>
            <a:endParaRPr sz="1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Box Model</a:t>
            </a:r>
            <a:endParaRPr/>
          </a:p>
        </p:txBody>
      </p:sp>
      <p:sp>
        <p:nvSpPr>
          <p:cNvPr id="307" name="Google Shape;307;p51"/>
          <p:cNvSpPr txBox="1"/>
          <p:nvPr>
            <p:ph idx="1" type="body"/>
          </p:nvPr>
        </p:nvSpPr>
        <p:spPr>
          <a:xfrm>
            <a:off x="311700" y="1152475"/>
            <a:ext cx="44061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1"/>
              </a:buClr>
              <a:buSzPts val="1400"/>
              <a:buChar char="-"/>
            </a:pPr>
            <a:r>
              <a:rPr lang="en" sz="1400">
                <a:solidFill>
                  <a:schemeClr val="dk1"/>
                </a:solidFill>
              </a:rPr>
              <a:t>The CSS Box Model defines how elements are sized, positioned, and rendered on a webpage.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When a browser loads an HTML document, it assigns a box to each element. This box calculates the element's dimensions and position relative to its parent or the root &lt;html&gt; element, ensuring accurate layout and spacing.</a:t>
            </a:r>
            <a:endParaRPr sz="1400">
              <a:solidFill>
                <a:schemeClr val="dk1"/>
              </a:solidFill>
            </a:endParaRPr>
          </a:p>
          <a:p>
            <a:pPr indent="-317500" lvl="0" marL="457200" rtl="0" algn="l">
              <a:spcBef>
                <a:spcPts val="0"/>
              </a:spcBef>
              <a:spcAft>
                <a:spcPts val="0"/>
              </a:spcAft>
              <a:buClr>
                <a:schemeClr val="dk1"/>
              </a:buClr>
              <a:buSzPts val="1400"/>
              <a:buChar char="-"/>
            </a:pPr>
            <a:r>
              <a:rPr b="1" lang="en" sz="1400" u="sng">
                <a:solidFill>
                  <a:schemeClr val="dk1"/>
                </a:solidFill>
              </a:rPr>
              <a:t>Content Area:</a:t>
            </a:r>
            <a:r>
              <a:rPr lang="en" sz="1400">
                <a:solidFill>
                  <a:schemeClr val="dk1"/>
                </a:solidFill>
              </a:rPr>
              <a:t> The content area is the central part of the CSS box model, containing the main content (e.g., text, images, videos, or elements like &lt;p&gt; or &lt;span&gt;).</a:t>
            </a:r>
            <a:endParaRPr sz="1400">
              <a:solidFill>
                <a:schemeClr val="dk1"/>
              </a:solidFill>
            </a:endParaRPr>
          </a:p>
          <a:p>
            <a:pPr indent="-317500" lvl="0" marL="457200" rtl="0" algn="l">
              <a:spcBef>
                <a:spcPts val="0"/>
              </a:spcBef>
              <a:spcAft>
                <a:spcPts val="0"/>
              </a:spcAft>
              <a:buClr>
                <a:schemeClr val="dk1"/>
              </a:buClr>
              <a:buSzPts val="1400"/>
              <a:buChar char="-"/>
            </a:pPr>
            <a:r>
              <a:rPr b="1" lang="en" sz="1400" u="sng">
                <a:solidFill>
                  <a:schemeClr val="dk1"/>
                </a:solidFill>
              </a:rPr>
              <a:t>Padding Area:</a:t>
            </a:r>
            <a:r>
              <a:rPr lang="en" sz="1400">
                <a:solidFill>
                  <a:schemeClr val="dk1"/>
                </a:solidFill>
              </a:rPr>
              <a:t> The padding area is the space between the content and the border of an element.</a:t>
            </a:r>
            <a:endParaRPr sz="1400">
              <a:solidFill>
                <a:schemeClr val="dk1"/>
              </a:solidFill>
            </a:endParaRPr>
          </a:p>
        </p:txBody>
      </p:sp>
      <p:pic>
        <p:nvPicPr>
          <p:cNvPr id="308" name="Google Shape;308;p51"/>
          <p:cNvPicPr preferRelativeResize="0"/>
          <p:nvPr/>
        </p:nvPicPr>
        <p:blipFill rotWithShape="1">
          <a:blip r:embed="rId3">
            <a:alphaModFix/>
          </a:blip>
          <a:srcRect b="0" l="0" r="0" t="2799"/>
          <a:stretch/>
        </p:blipFill>
        <p:spPr>
          <a:xfrm>
            <a:off x="4870200" y="1259850"/>
            <a:ext cx="4121400" cy="3114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Document</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13880" lvl="0" marL="457200" rtl="0" algn="l">
              <a:spcBef>
                <a:spcPts val="0"/>
              </a:spcBef>
              <a:spcAft>
                <a:spcPts val="0"/>
              </a:spcAft>
              <a:buClr>
                <a:schemeClr val="dk1"/>
              </a:buClr>
              <a:buSzPct val="100000"/>
              <a:buChar char="-"/>
            </a:pPr>
            <a:r>
              <a:rPr lang="en" sz="1918">
                <a:solidFill>
                  <a:schemeClr val="dk1"/>
                </a:solidFill>
              </a:rPr>
              <a:t>An HTML document is a plain-text file that contains HTML markup (tags, attributes, and text) which describes the structure and content of a web page.</a:t>
            </a:r>
            <a:endParaRPr sz="1918">
              <a:solidFill>
                <a:schemeClr val="dk1"/>
              </a:solidFill>
            </a:endParaRPr>
          </a:p>
          <a:p>
            <a:pPr indent="-313880" lvl="0" marL="457200" rtl="0" algn="l">
              <a:spcBef>
                <a:spcPts val="0"/>
              </a:spcBef>
              <a:spcAft>
                <a:spcPts val="0"/>
              </a:spcAft>
              <a:buClr>
                <a:schemeClr val="dk1"/>
              </a:buClr>
              <a:buSzPct val="100000"/>
              <a:buChar char="-"/>
            </a:pPr>
            <a:r>
              <a:rPr lang="en" sz="1918">
                <a:solidFill>
                  <a:schemeClr val="dk1"/>
                </a:solidFill>
              </a:rPr>
              <a:t>An HTML element is a unit of the webpage structure that the browser understands and renders. It represents a piece of the document — for example, a paragraph, an image, a link, or a section.</a:t>
            </a:r>
            <a:endParaRPr sz="1918">
              <a:solidFill>
                <a:schemeClr val="dk1"/>
              </a:solidFill>
            </a:endParaRPr>
          </a:p>
          <a:p>
            <a:pPr indent="-313880" lvl="0" marL="457200" rtl="0" algn="l">
              <a:spcBef>
                <a:spcPts val="0"/>
              </a:spcBef>
              <a:spcAft>
                <a:spcPts val="0"/>
              </a:spcAft>
              <a:buClr>
                <a:schemeClr val="dk1"/>
              </a:buClr>
              <a:buSzPct val="100000"/>
              <a:buChar char="-"/>
            </a:pPr>
            <a:r>
              <a:rPr lang="en" sz="1918">
                <a:solidFill>
                  <a:schemeClr val="dk1"/>
                </a:solidFill>
              </a:rPr>
              <a:t>In order to </a:t>
            </a:r>
            <a:r>
              <a:rPr lang="en" sz="1918">
                <a:solidFill>
                  <a:schemeClr val="dk1"/>
                </a:solidFill>
              </a:rPr>
              <a:t>define</a:t>
            </a:r>
            <a:r>
              <a:rPr lang="en" sz="1918">
                <a:solidFill>
                  <a:schemeClr val="dk1"/>
                </a:solidFill>
              </a:rPr>
              <a:t> elements in an HTML </a:t>
            </a:r>
            <a:r>
              <a:rPr lang="en" sz="1918">
                <a:solidFill>
                  <a:schemeClr val="dk1"/>
                </a:solidFill>
              </a:rPr>
              <a:t>document, we use HTML tags.</a:t>
            </a:r>
            <a:endParaRPr sz="1918">
              <a:solidFill>
                <a:schemeClr val="dk1"/>
              </a:solidFill>
            </a:endParaRPr>
          </a:p>
          <a:p>
            <a:pPr indent="-313880" lvl="0" marL="457200" rtl="0" algn="l">
              <a:spcBef>
                <a:spcPts val="0"/>
              </a:spcBef>
              <a:spcAft>
                <a:spcPts val="0"/>
              </a:spcAft>
              <a:buClr>
                <a:schemeClr val="dk1"/>
              </a:buClr>
              <a:buSzPct val="100000"/>
              <a:buChar char="-"/>
            </a:pPr>
            <a:r>
              <a:rPr lang="en" sz="1918">
                <a:solidFill>
                  <a:schemeClr val="dk1"/>
                </a:solidFill>
              </a:rPr>
              <a:t>Tags usually come in pairs: an opening tag and a closing tag, and the content goes between them.</a:t>
            </a:r>
            <a:endParaRPr sz="1918">
              <a:solidFill>
                <a:schemeClr val="dk1"/>
              </a:solidFill>
            </a:endParaRPr>
          </a:p>
          <a:p>
            <a:pPr indent="-309435" lvl="1" marL="914400" rtl="0" algn="l">
              <a:spcBef>
                <a:spcPts val="0"/>
              </a:spcBef>
              <a:spcAft>
                <a:spcPts val="0"/>
              </a:spcAft>
              <a:buClr>
                <a:schemeClr val="dk1"/>
              </a:buClr>
              <a:buSzPct val="100000"/>
              <a:buChar char="-"/>
            </a:pPr>
            <a:r>
              <a:rPr lang="en" sz="1818">
                <a:solidFill>
                  <a:schemeClr val="dk1"/>
                </a:solidFill>
              </a:rPr>
              <a:t>Opening tag: </a:t>
            </a:r>
            <a:r>
              <a:rPr lang="en" sz="1818">
                <a:solidFill>
                  <a:srgbClr val="FF0000"/>
                </a:solidFill>
              </a:rPr>
              <a:t>&lt;tagname&gt;</a:t>
            </a:r>
            <a:endParaRPr sz="1818">
              <a:solidFill>
                <a:srgbClr val="FF0000"/>
              </a:solidFill>
            </a:endParaRPr>
          </a:p>
          <a:p>
            <a:pPr indent="-309435" lvl="1" marL="914400" rtl="0" algn="l">
              <a:spcBef>
                <a:spcPts val="0"/>
              </a:spcBef>
              <a:spcAft>
                <a:spcPts val="0"/>
              </a:spcAft>
              <a:buClr>
                <a:schemeClr val="dk1"/>
              </a:buClr>
              <a:buSzPct val="100000"/>
              <a:buChar char="-"/>
            </a:pPr>
            <a:r>
              <a:rPr lang="en" sz="1818">
                <a:solidFill>
                  <a:schemeClr val="dk1"/>
                </a:solidFill>
              </a:rPr>
              <a:t>Closing tag: </a:t>
            </a:r>
            <a:r>
              <a:rPr lang="en" sz="1818">
                <a:solidFill>
                  <a:srgbClr val="FF0000"/>
                </a:solidFill>
              </a:rPr>
              <a:t>&lt;/tagname&gt;</a:t>
            </a:r>
            <a:endParaRPr sz="1818">
              <a:solidFill>
                <a:srgbClr val="FF0000"/>
              </a:solidFill>
            </a:endParaRPr>
          </a:p>
          <a:p>
            <a:pPr indent="-309435" lvl="1" marL="914400" rtl="0" algn="l">
              <a:spcBef>
                <a:spcPts val="0"/>
              </a:spcBef>
              <a:spcAft>
                <a:spcPts val="0"/>
              </a:spcAft>
              <a:buClr>
                <a:schemeClr val="dk1"/>
              </a:buClr>
              <a:buSzPct val="100000"/>
              <a:buChar char="-"/>
            </a:pPr>
            <a:r>
              <a:rPr lang="en" sz="1818">
                <a:solidFill>
                  <a:schemeClr val="dk1"/>
                </a:solidFill>
              </a:rPr>
              <a:t>Full element: </a:t>
            </a:r>
            <a:r>
              <a:rPr lang="en" sz="1818">
                <a:solidFill>
                  <a:srgbClr val="FF0000"/>
                </a:solidFill>
              </a:rPr>
              <a:t>&lt;tagname&gt;content&lt;/tagname&gt;</a:t>
            </a:r>
            <a:endParaRPr sz="1818">
              <a:solidFill>
                <a:srgbClr val="FF0000"/>
              </a:solidFill>
            </a:endParaRPr>
          </a:p>
          <a:p>
            <a:pPr indent="-309435" lvl="0" marL="457200" rtl="0" algn="l">
              <a:spcBef>
                <a:spcPts val="0"/>
              </a:spcBef>
              <a:spcAft>
                <a:spcPts val="0"/>
              </a:spcAft>
              <a:buClr>
                <a:schemeClr val="dk1"/>
              </a:buClr>
              <a:buSzPct val="100000"/>
              <a:buChar char="-"/>
            </a:pPr>
            <a:r>
              <a:rPr lang="en" sz="1818">
                <a:solidFill>
                  <a:schemeClr val="dk1"/>
                </a:solidFill>
              </a:rPr>
              <a:t>Examples:</a:t>
            </a:r>
            <a:endParaRPr sz="1818">
              <a:solidFill>
                <a:schemeClr val="dk1"/>
              </a:solidFill>
            </a:endParaRPr>
          </a:p>
          <a:p>
            <a:pPr indent="-309435" lvl="1" marL="914400" rtl="0" algn="l">
              <a:spcBef>
                <a:spcPts val="0"/>
              </a:spcBef>
              <a:spcAft>
                <a:spcPts val="0"/>
              </a:spcAft>
              <a:buClr>
                <a:schemeClr val="dk1"/>
              </a:buClr>
              <a:buSzPct val="100000"/>
              <a:buChar char="-"/>
            </a:pPr>
            <a:r>
              <a:rPr lang="en" sz="1818">
                <a:solidFill>
                  <a:schemeClr val="dk1"/>
                </a:solidFill>
              </a:rPr>
              <a:t>&lt;button&gt;Hello&lt;/Button&gt; -&gt; this tag creates a button with the text “Hello” inside.</a:t>
            </a:r>
            <a:endParaRPr sz="1818">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pic>
        <p:nvPicPr>
          <p:cNvPr id="74" name="Google Shape;74;p16"/>
          <p:cNvPicPr preferRelativeResize="0"/>
          <p:nvPr/>
        </p:nvPicPr>
        <p:blipFill>
          <a:blip r:embed="rId3">
            <a:alphaModFix/>
          </a:blip>
          <a:stretch>
            <a:fillRect/>
          </a:stretch>
        </p:blipFill>
        <p:spPr>
          <a:xfrm>
            <a:off x="1926025" y="3596475"/>
            <a:ext cx="2359051" cy="972400"/>
          </a:xfrm>
          <a:prstGeom prst="rect">
            <a:avLst/>
          </a:prstGeom>
          <a:noFill/>
          <a:ln>
            <a:noFill/>
          </a:ln>
        </p:spPr>
      </p:pic>
      <p:pic>
        <p:nvPicPr>
          <p:cNvPr id="75" name="Google Shape;75;p16"/>
          <p:cNvPicPr preferRelativeResize="0"/>
          <p:nvPr/>
        </p:nvPicPr>
        <p:blipFill>
          <a:blip r:embed="rId4">
            <a:alphaModFix/>
          </a:blip>
          <a:stretch>
            <a:fillRect/>
          </a:stretch>
        </p:blipFill>
        <p:spPr>
          <a:xfrm>
            <a:off x="5122650" y="3486336"/>
            <a:ext cx="1426275" cy="1192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Box Model </a:t>
            </a:r>
            <a:r>
              <a:rPr lang="en" sz="1300"/>
              <a:t>(Cont.)</a:t>
            </a:r>
            <a:endParaRPr sz="1300"/>
          </a:p>
        </p:txBody>
      </p:sp>
      <p:sp>
        <p:nvSpPr>
          <p:cNvPr id="314" name="Google Shape;314;p52"/>
          <p:cNvSpPr txBox="1"/>
          <p:nvPr>
            <p:ph idx="1" type="body"/>
          </p:nvPr>
        </p:nvSpPr>
        <p:spPr>
          <a:xfrm>
            <a:off x="311700" y="1152475"/>
            <a:ext cx="44061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u="sng">
                <a:solidFill>
                  <a:schemeClr val="dk1"/>
                </a:solidFill>
              </a:rPr>
              <a:t>Border Area:</a:t>
            </a:r>
            <a:r>
              <a:rPr lang="en" sz="1400">
                <a:solidFill>
                  <a:schemeClr val="dk1"/>
                </a:solidFill>
              </a:rPr>
              <a:t> The area that marks the end of an element is called as the border it is the outer fencing for the element.</a:t>
            </a:r>
            <a:endParaRPr sz="1400">
              <a:solidFill>
                <a:schemeClr val="dk1"/>
              </a:solidFill>
            </a:endParaRPr>
          </a:p>
          <a:p>
            <a:pPr indent="-317500" lvl="0" marL="457200" rtl="0" algn="l">
              <a:spcBef>
                <a:spcPts val="0"/>
              </a:spcBef>
              <a:spcAft>
                <a:spcPts val="0"/>
              </a:spcAft>
              <a:buClr>
                <a:schemeClr val="dk1"/>
              </a:buClr>
              <a:buSzPts val="1400"/>
              <a:buChar char="-"/>
            </a:pPr>
            <a:r>
              <a:rPr b="1" lang="en" sz="1400" u="sng">
                <a:solidFill>
                  <a:schemeClr val="dk1"/>
                </a:solidFill>
              </a:rPr>
              <a:t>Margin Area:</a:t>
            </a:r>
            <a:r>
              <a:rPr lang="en" sz="1400">
                <a:solidFill>
                  <a:schemeClr val="dk1"/>
                </a:solidFill>
              </a:rPr>
              <a:t> The area outside the border of an element is called the margin area. Basically this area depends on the parent of the element. The distance between the border of the parent element and the border of the child element is called as the margin.</a:t>
            </a:r>
            <a:endParaRPr sz="1400">
              <a:solidFill>
                <a:schemeClr val="dk1"/>
              </a:solidFill>
            </a:endParaRPr>
          </a:p>
        </p:txBody>
      </p:sp>
      <p:pic>
        <p:nvPicPr>
          <p:cNvPr id="315" name="Google Shape;315;p52"/>
          <p:cNvPicPr preferRelativeResize="0"/>
          <p:nvPr/>
        </p:nvPicPr>
        <p:blipFill rotWithShape="1">
          <a:blip r:embed="rId3">
            <a:alphaModFix/>
          </a:blip>
          <a:srcRect b="0" l="0" r="0" t="2799"/>
          <a:stretch/>
        </p:blipFill>
        <p:spPr>
          <a:xfrm>
            <a:off x="4870200" y="1259850"/>
            <a:ext cx="4121400" cy="3114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HTML Layout and Techniques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Div Element</a:t>
            </a:r>
            <a:endParaRPr sz="100"/>
          </a:p>
        </p:txBody>
      </p:sp>
      <p:sp>
        <p:nvSpPr>
          <p:cNvPr id="326" name="Google Shape;326;p5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&lt;div&gt; stands for “division”.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Div element’s purpose is to group other HTML elements together so you can style it with CSS or manipulate it with JavaScript.</a:t>
            </a:r>
            <a:endParaRPr sz="1400">
              <a:solidFill>
                <a:schemeClr val="dk1"/>
              </a:solidFill>
            </a:endParaRPr>
          </a:p>
          <a:p>
            <a:pPr indent="0" lvl="0" marL="4572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327" name="Google Shape;327;p54"/>
          <p:cNvPicPr preferRelativeResize="0"/>
          <p:nvPr/>
        </p:nvPicPr>
        <p:blipFill>
          <a:blip r:embed="rId3">
            <a:alphaModFix/>
          </a:blip>
          <a:stretch>
            <a:fillRect/>
          </a:stretch>
        </p:blipFill>
        <p:spPr>
          <a:xfrm>
            <a:off x="1889913" y="2386189"/>
            <a:ext cx="5364176" cy="1523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Div Element </a:t>
            </a:r>
            <a:r>
              <a:rPr lang="en" sz="1355"/>
              <a:t>(Cont.)</a:t>
            </a:r>
            <a:endParaRPr sz="100"/>
          </a:p>
        </p:txBody>
      </p:sp>
      <p:sp>
        <p:nvSpPr>
          <p:cNvPr id="333" name="Google Shape;333;p55"/>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400">
              <a:solidFill>
                <a:schemeClr val="dk1"/>
              </a:solidFill>
            </a:endParaRPr>
          </a:p>
          <a:p>
            <a:pPr indent="0" lvl="0" marL="4572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334" name="Google Shape;334;p55"/>
          <p:cNvPicPr preferRelativeResize="0"/>
          <p:nvPr/>
        </p:nvPicPr>
        <p:blipFill>
          <a:blip r:embed="rId3">
            <a:alphaModFix/>
          </a:blip>
          <a:stretch>
            <a:fillRect/>
          </a:stretch>
        </p:blipFill>
        <p:spPr>
          <a:xfrm>
            <a:off x="560275" y="1152475"/>
            <a:ext cx="3226726" cy="3899224"/>
          </a:xfrm>
          <a:prstGeom prst="rect">
            <a:avLst/>
          </a:prstGeom>
          <a:noFill/>
          <a:ln>
            <a:noFill/>
          </a:ln>
        </p:spPr>
      </p:pic>
      <p:pic>
        <p:nvPicPr>
          <p:cNvPr id="335" name="Google Shape;335;p55"/>
          <p:cNvPicPr preferRelativeResize="0"/>
          <p:nvPr/>
        </p:nvPicPr>
        <p:blipFill>
          <a:blip r:embed="rId4">
            <a:alphaModFix/>
          </a:blip>
          <a:stretch>
            <a:fillRect/>
          </a:stretch>
        </p:blipFill>
        <p:spPr>
          <a:xfrm>
            <a:off x="4358819" y="1687950"/>
            <a:ext cx="4240499" cy="2512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Div Element </a:t>
            </a:r>
            <a:r>
              <a:rPr lang="en" sz="1355"/>
              <a:t>(Cont.)</a:t>
            </a:r>
            <a:endParaRPr sz="100"/>
          </a:p>
        </p:txBody>
      </p:sp>
      <p:sp>
        <p:nvSpPr>
          <p:cNvPr id="341" name="Google Shape;341;p56"/>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400">
              <a:solidFill>
                <a:schemeClr val="dk1"/>
              </a:solidFill>
            </a:endParaRPr>
          </a:p>
          <a:p>
            <a:pPr indent="0" lvl="0" marL="4572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342" name="Google Shape;342;p56"/>
          <p:cNvPicPr preferRelativeResize="0"/>
          <p:nvPr/>
        </p:nvPicPr>
        <p:blipFill>
          <a:blip r:embed="rId3">
            <a:alphaModFix/>
          </a:blip>
          <a:stretch>
            <a:fillRect/>
          </a:stretch>
        </p:blipFill>
        <p:spPr>
          <a:xfrm>
            <a:off x="532363" y="1767149"/>
            <a:ext cx="8079273" cy="2228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Div Element </a:t>
            </a:r>
            <a:r>
              <a:rPr lang="en" sz="1355"/>
              <a:t>(Cont.)</a:t>
            </a:r>
            <a:endParaRPr sz="100"/>
          </a:p>
        </p:txBody>
      </p:sp>
      <p:pic>
        <p:nvPicPr>
          <p:cNvPr id="348" name="Google Shape;348;p57"/>
          <p:cNvPicPr preferRelativeResize="0"/>
          <p:nvPr/>
        </p:nvPicPr>
        <p:blipFill>
          <a:blip r:embed="rId3">
            <a:alphaModFix/>
          </a:blip>
          <a:stretch>
            <a:fillRect/>
          </a:stretch>
        </p:blipFill>
        <p:spPr>
          <a:xfrm>
            <a:off x="459150" y="1404349"/>
            <a:ext cx="8225700" cy="2654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Layout Elements and Techniques</a:t>
            </a:r>
            <a:endParaRPr sz="100"/>
          </a:p>
        </p:txBody>
      </p:sp>
      <p:sp>
        <p:nvSpPr>
          <p:cNvPr id="354" name="Google Shape;354;p5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Clr>
                <a:schemeClr val="dk1"/>
              </a:buClr>
              <a:buSzPts val="1000"/>
              <a:buChar char="-"/>
            </a:pPr>
            <a:r>
              <a:rPr lang="en" sz="1400">
                <a:solidFill>
                  <a:schemeClr val="dk1"/>
                </a:solidFill>
              </a:rPr>
              <a:t>Websites often display content in multiple columns (like a magazine or a newspaper).</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355" name="Google Shape;355;p58"/>
          <p:cNvPicPr preferRelativeResize="0"/>
          <p:nvPr/>
        </p:nvPicPr>
        <p:blipFill>
          <a:blip r:embed="rId3">
            <a:alphaModFix/>
          </a:blip>
          <a:stretch>
            <a:fillRect/>
          </a:stretch>
        </p:blipFill>
        <p:spPr>
          <a:xfrm>
            <a:off x="1496050" y="1582525"/>
            <a:ext cx="6151900" cy="3337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Semantic HTML Elements</a:t>
            </a:r>
            <a:endParaRPr sz="100"/>
          </a:p>
        </p:txBody>
      </p:sp>
      <p:sp>
        <p:nvSpPr>
          <p:cNvPr id="361" name="Google Shape;361;p5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HTML provides the structure of a web page. Layout is achieved by organizing content into elements such as:</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Block-l</a:t>
            </a:r>
            <a:r>
              <a:rPr lang="en">
                <a:solidFill>
                  <a:schemeClr val="dk1"/>
                </a:solidFill>
              </a:rPr>
              <a:t>e</a:t>
            </a:r>
            <a:r>
              <a:rPr lang="en">
                <a:solidFill>
                  <a:schemeClr val="dk1"/>
                </a:solidFill>
              </a:rPr>
              <a:t>vel elements: &lt;div&gt;, &lt;header&gt;, &lt;main&gt;, &lt;footer&gt;, &lt;section&gt;, &lt;article&gt;, etc.</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Inline elements: &lt;span&gt;, &lt;a&gt;, &lt;strong&gt;, etc.</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You use these elements to create the semantic structure of the page, and CSS is applied to control how they look and align.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rgbClr val="FF0000"/>
                </a:solidFill>
              </a:rPr>
              <a:t>Block-level elements</a:t>
            </a:r>
            <a:r>
              <a:rPr lang="en" sz="1400">
                <a:solidFill>
                  <a:schemeClr val="dk1"/>
                </a:solidFill>
              </a:rPr>
              <a:t> start on a new line and take up the full width available (stretching from left to right by default).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rgbClr val="FF0000"/>
                </a:solidFill>
              </a:rPr>
              <a:t>Inline elements</a:t>
            </a:r>
            <a:r>
              <a:rPr lang="en" sz="1400">
                <a:solidFill>
                  <a:schemeClr val="dk1"/>
                </a:solidFill>
              </a:rPr>
              <a:t> do not start on a new line. They only take up as much width as their content needs, and they flow within text</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Display Property</a:t>
            </a:r>
            <a:endParaRPr sz="100"/>
          </a:p>
        </p:txBody>
      </p:sp>
      <p:sp>
        <p:nvSpPr>
          <p:cNvPr id="367" name="Google Shape;367;p60"/>
          <p:cNvSpPr txBox="1"/>
          <p:nvPr>
            <p:ph idx="1" type="body"/>
          </p:nvPr>
        </p:nvSpPr>
        <p:spPr>
          <a:xfrm>
            <a:off x="311700" y="1152475"/>
            <a:ext cx="86874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The display property in CSS defines how an element is rendered in the layout flow — whether it behaves like a block, inline, or something more advanced like flex or grid.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Block Level Elements:</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368" name="Google Shape;368;p60"/>
          <p:cNvPicPr preferRelativeResize="0"/>
          <p:nvPr/>
        </p:nvPicPr>
        <p:blipFill>
          <a:blip r:embed="rId3">
            <a:alphaModFix/>
          </a:blip>
          <a:stretch>
            <a:fillRect/>
          </a:stretch>
        </p:blipFill>
        <p:spPr>
          <a:xfrm>
            <a:off x="745425" y="2299075"/>
            <a:ext cx="7653125" cy="20403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Display Property </a:t>
            </a:r>
            <a:r>
              <a:rPr lang="en" sz="1300"/>
              <a:t>(Cont.)</a:t>
            </a:r>
            <a:endParaRPr sz="1300"/>
          </a:p>
        </p:txBody>
      </p:sp>
      <p:sp>
        <p:nvSpPr>
          <p:cNvPr id="374" name="Google Shape;374;p61"/>
          <p:cNvSpPr txBox="1"/>
          <p:nvPr>
            <p:ph idx="1" type="body"/>
          </p:nvPr>
        </p:nvSpPr>
        <p:spPr>
          <a:xfrm>
            <a:off x="311700" y="1152475"/>
            <a:ext cx="86874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375" name="Google Shape;375;p61"/>
          <p:cNvPicPr preferRelativeResize="0"/>
          <p:nvPr/>
        </p:nvPicPr>
        <p:blipFill>
          <a:blip r:embed="rId3">
            <a:alphaModFix/>
          </a:blip>
          <a:stretch>
            <a:fillRect/>
          </a:stretch>
        </p:blipFill>
        <p:spPr>
          <a:xfrm>
            <a:off x="2386449" y="1063400"/>
            <a:ext cx="4371100" cy="3883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Document </a:t>
            </a:r>
            <a:r>
              <a:rPr lang="en" sz="1300"/>
              <a:t>(Cont.)</a:t>
            </a:r>
            <a:endParaRPr sz="1300"/>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315912" lvl="0" marL="457200" rtl="0" algn="l">
              <a:spcBef>
                <a:spcPts val="0"/>
              </a:spcBef>
              <a:spcAft>
                <a:spcPts val="0"/>
              </a:spcAft>
              <a:buClr>
                <a:schemeClr val="dk1"/>
              </a:buClr>
              <a:buSzPct val="100000"/>
              <a:buChar char="-"/>
            </a:pPr>
            <a:r>
              <a:rPr lang="en" sz="2200">
                <a:solidFill>
                  <a:schemeClr val="dk1"/>
                </a:solidFill>
              </a:rPr>
              <a:t>&lt;p&gt;paragraph&lt;/p&gt; -&gt; this tag creates a paragraph text with “paragraph” as the text.</a:t>
            </a:r>
            <a:endParaRPr sz="220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0"/>
              </a:spcAft>
              <a:buNone/>
            </a:pPr>
            <a:r>
              <a:t/>
            </a:r>
            <a:endParaRPr sz="1300">
              <a:solidFill>
                <a:schemeClr val="dk1"/>
              </a:solidFill>
            </a:endParaRPr>
          </a:p>
          <a:p>
            <a:pPr indent="0" lvl="0" marL="457200" rtl="0" algn="l">
              <a:spcBef>
                <a:spcPts val="1200"/>
              </a:spcBef>
              <a:spcAft>
                <a:spcPts val="0"/>
              </a:spcAft>
              <a:buNone/>
            </a:pPr>
            <a:r>
              <a:t/>
            </a:r>
            <a:endParaRPr sz="1300">
              <a:solidFill>
                <a:schemeClr val="dk1"/>
              </a:solidFill>
            </a:endParaRPr>
          </a:p>
          <a:p>
            <a:pPr indent="-315912" lvl="0" marL="457200" rtl="0" algn="l">
              <a:spcBef>
                <a:spcPts val="1200"/>
              </a:spcBef>
              <a:spcAft>
                <a:spcPts val="0"/>
              </a:spcAft>
              <a:buClr>
                <a:schemeClr val="dk1"/>
              </a:buClr>
              <a:buSzPct val="100000"/>
              <a:buChar char="-"/>
            </a:pPr>
            <a:r>
              <a:rPr lang="en" sz="2200">
                <a:solidFill>
                  <a:schemeClr val="dk1"/>
                </a:solidFill>
              </a:rPr>
              <a:t>The computer reads the HTML document from top to bottom and follows the instructions of the HTML tags to display the structure of the webpage.</a:t>
            </a:r>
            <a:endParaRPr sz="22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82" name="Google Shape;82;p17"/>
          <p:cNvPicPr preferRelativeResize="0"/>
          <p:nvPr/>
        </p:nvPicPr>
        <p:blipFill>
          <a:blip r:embed="rId3">
            <a:alphaModFix/>
          </a:blip>
          <a:stretch>
            <a:fillRect/>
          </a:stretch>
        </p:blipFill>
        <p:spPr>
          <a:xfrm>
            <a:off x="1144174" y="1715200"/>
            <a:ext cx="2742449" cy="1199150"/>
          </a:xfrm>
          <a:prstGeom prst="rect">
            <a:avLst/>
          </a:prstGeom>
          <a:noFill/>
          <a:ln>
            <a:noFill/>
          </a:ln>
        </p:spPr>
      </p:pic>
      <p:pic>
        <p:nvPicPr>
          <p:cNvPr id="83" name="Google Shape;83;p17"/>
          <p:cNvPicPr preferRelativeResize="0"/>
          <p:nvPr/>
        </p:nvPicPr>
        <p:blipFill>
          <a:blip r:embed="rId4">
            <a:alphaModFix/>
          </a:blip>
          <a:stretch>
            <a:fillRect/>
          </a:stretch>
        </p:blipFill>
        <p:spPr>
          <a:xfrm>
            <a:off x="5088423" y="1585573"/>
            <a:ext cx="1985700" cy="16063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Display Property </a:t>
            </a:r>
            <a:r>
              <a:rPr lang="en" sz="1577"/>
              <a:t>(Cont.)</a:t>
            </a:r>
            <a:endParaRPr sz="100"/>
          </a:p>
        </p:txBody>
      </p:sp>
      <p:sp>
        <p:nvSpPr>
          <p:cNvPr id="381" name="Google Shape;381;p62"/>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Inline Elements:</a:t>
            </a:r>
            <a:endParaRPr sz="13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382" name="Google Shape;382;p62"/>
          <p:cNvPicPr preferRelativeResize="0"/>
          <p:nvPr/>
        </p:nvPicPr>
        <p:blipFill>
          <a:blip r:embed="rId3">
            <a:alphaModFix/>
          </a:blip>
          <a:stretch>
            <a:fillRect/>
          </a:stretch>
        </p:blipFill>
        <p:spPr>
          <a:xfrm>
            <a:off x="3257297" y="2952526"/>
            <a:ext cx="5519176" cy="784200"/>
          </a:xfrm>
          <a:prstGeom prst="rect">
            <a:avLst/>
          </a:prstGeom>
          <a:noFill/>
          <a:ln>
            <a:noFill/>
          </a:ln>
        </p:spPr>
      </p:pic>
      <p:pic>
        <p:nvPicPr>
          <p:cNvPr id="383" name="Google Shape;383;p62"/>
          <p:cNvPicPr preferRelativeResize="0"/>
          <p:nvPr/>
        </p:nvPicPr>
        <p:blipFill>
          <a:blip r:embed="rId4">
            <a:alphaModFix/>
          </a:blip>
          <a:stretch>
            <a:fillRect/>
          </a:stretch>
        </p:blipFill>
        <p:spPr>
          <a:xfrm>
            <a:off x="620171" y="1984575"/>
            <a:ext cx="2507499" cy="28143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Lab Demo</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 Demo</a:t>
            </a:r>
            <a:endParaRPr/>
          </a:p>
        </p:txBody>
      </p:sp>
      <p:sp>
        <p:nvSpPr>
          <p:cNvPr id="394" name="Google Shape;394;p64"/>
          <p:cNvSpPr txBox="1"/>
          <p:nvPr>
            <p:ph idx="1" type="body"/>
          </p:nvPr>
        </p:nvSpPr>
        <p:spPr>
          <a:xfrm>
            <a:off x="311700" y="1152475"/>
            <a:ext cx="8573400" cy="3935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We are going to implement the following Menu Page</a:t>
            </a:r>
            <a:endParaRPr sz="1400">
              <a:solidFill>
                <a:schemeClr val="dk1"/>
              </a:solidFill>
            </a:endParaRPr>
          </a:p>
        </p:txBody>
      </p:sp>
      <p:pic>
        <p:nvPicPr>
          <p:cNvPr id="395" name="Google Shape;395;p64"/>
          <p:cNvPicPr preferRelativeResize="0"/>
          <p:nvPr/>
        </p:nvPicPr>
        <p:blipFill>
          <a:blip r:embed="rId3">
            <a:alphaModFix/>
          </a:blip>
          <a:stretch>
            <a:fillRect/>
          </a:stretch>
        </p:blipFill>
        <p:spPr>
          <a:xfrm>
            <a:off x="1275438" y="1585850"/>
            <a:ext cx="6593132" cy="34188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Lab Task</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 Demo</a:t>
            </a:r>
            <a:endParaRPr/>
          </a:p>
        </p:txBody>
      </p:sp>
      <p:sp>
        <p:nvSpPr>
          <p:cNvPr id="406" name="Google Shape;406;p66"/>
          <p:cNvSpPr txBox="1"/>
          <p:nvPr>
            <p:ph idx="1" type="body"/>
          </p:nvPr>
        </p:nvSpPr>
        <p:spPr>
          <a:xfrm>
            <a:off x="311700" y="1152475"/>
            <a:ext cx="8573400" cy="3935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Create a </a:t>
            </a:r>
            <a:r>
              <a:rPr lang="en" sz="1400">
                <a:solidFill>
                  <a:schemeClr val="dk1"/>
                </a:solidFill>
              </a:rPr>
              <a:t>portfolio</a:t>
            </a:r>
            <a:r>
              <a:rPr lang="en" sz="1400">
                <a:solidFill>
                  <a:schemeClr val="dk1"/>
                </a:solidFill>
              </a:rPr>
              <a:t> page for yourself. Example:</a:t>
            </a:r>
            <a:endParaRPr sz="1400">
              <a:solidFill>
                <a:schemeClr val="dk1"/>
              </a:solidFill>
            </a:endParaRPr>
          </a:p>
          <a:p>
            <a:pPr indent="0" lvl="0" marL="457200" rtl="0" algn="l">
              <a:spcBef>
                <a:spcPts val="1200"/>
              </a:spcBef>
              <a:spcAft>
                <a:spcPts val="1200"/>
              </a:spcAft>
              <a:buNone/>
            </a:pPr>
            <a:r>
              <a:t/>
            </a:r>
            <a:endParaRPr sz="1400">
              <a:solidFill>
                <a:schemeClr val="dk1"/>
              </a:solidFill>
            </a:endParaRPr>
          </a:p>
        </p:txBody>
      </p:sp>
      <p:pic>
        <p:nvPicPr>
          <p:cNvPr id="407" name="Google Shape;407;p66"/>
          <p:cNvPicPr preferRelativeResize="0"/>
          <p:nvPr/>
        </p:nvPicPr>
        <p:blipFill>
          <a:blip r:embed="rId3">
            <a:alphaModFix/>
          </a:blip>
          <a:stretch>
            <a:fillRect/>
          </a:stretch>
        </p:blipFill>
        <p:spPr>
          <a:xfrm>
            <a:off x="1354313" y="1602802"/>
            <a:ext cx="6435374" cy="3484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 Demo</a:t>
            </a:r>
            <a:endParaRPr/>
          </a:p>
        </p:txBody>
      </p:sp>
      <p:sp>
        <p:nvSpPr>
          <p:cNvPr id="413" name="Google Shape;413;p67"/>
          <p:cNvSpPr txBox="1"/>
          <p:nvPr>
            <p:ph idx="1" type="body"/>
          </p:nvPr>
        </p:nvSpPr>
        <p:spPr>
          <a:xfrm>
            <a:off x="311700" y="1152475"/>
            <a:ext cx="8573400" cy="3935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Create a portfolio page for yourself. Example:</a:t>
            </a:r>
            <a:endParaRPr sz="1400">
              <a:solidFill>
                <a:schemeClr val="dk1"/>
              </a:solidFill>
            </a:endParaRPr>
          </a:p>
          <a:p>
            <a:pPr indent="0" lvl="0" marL="457200" rtl="0" algn="l">
              <a:spcBef>
                <a:spcPts val="1200"/>
              </a:spcBef>
              <a:spcAft>
                <a:spcPts val="1200"/>
              </a:spcAft>
              <a:buNone/>
            </a:pPr>
            <a:r>
              <a:t/>
            </a:r>
            <a:endParaRPr sz="1400">
              <a:solidFill>
                <a:schemeClr val="dk1"/>
              </a:solidFill>
            </a:endParaRPr>
          </a:p>
        </p:txBody>
      </p:sp>
      <p:pic>
        <p:nvPicPr>
          <p:cNvPr id="414" name="Google Shape;414;p67"/>
          <p:cNvPicPr preferRelativeResize="0"/>
          <p:nvPr/>
        </p:nvPicPr>
        <p:blipFill>
          <a:blip r:embed="rId3">
            <a:alphaModFix/>
          </a:blip>
          <a:stretch>
            <a:fillRect/>
          </a:stretch>
        </p:blipFill>
        <p:spPr>
          <a:xfrm>
            <a:off x="1593788" y="1601350"/>
            <a:ext cx="6009226" cy="326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Browsers</a:t>
            </a:r>
            <a:endParaRPr sz="1300"/>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A browser reads the HTML source and builds an internal structure from it. It doesn’t show the angle-bracket tags to users; instead it uses those tags as instructions to decide what to create and how to arrange it on the screen.</a:t>
            </a:r>
            <a:endParaRPr sz="14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90" name="Google Shape;90;p18"/>
          <p:cNvPicPr preferRelativeResize="0"/>
          <p:nvPr/>
        </p:nvPicPr>
        <p:blipFill>
          <a:blip r:embed="rId3">
            <a:alphaModFix/>
          </a:blip>
          <a:stretch>
            <a:fillRect/>
          </a:stretch>
        </p:blipFill>
        <p:spPr>
          <a:xfrm>
            <a:off x="2397438" y="2210146"/>
            <a:ext cx="4349125" cy="247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Page Structure</a:t>
            </a:r>
            <a:endParaRPr sz="1300"/>
          </a:p>
        </p:txBody>
      </p:sp>
      <p:sp>
        <p:nvSpPr>
          <p:cNvPr id="96" name="Google Shape;96;p1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An HTML page is a plain-text document with a fixed outer structure.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Proper structure makes pages behave the same in different browsers and devices.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structure exists so browsers, tools, and people can reliably understand, render, and work with your page</a:t>
            </a:r>
            <a:endParaRPr sz="14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pic>
        <p:nvPicPr>
          <p:cNvPr id="97" name="Google Shape;97;p19"/>
          <p:cNvPicPr preferRelativeResize="0"/>
          <p:nvPr/>
        </p:nvPicPr>
        <p:blipFill>
          <a:blip r:embed="rId3">
            <a:alphaModFix/>
          </a:blip>
          <a:stretch>
            <a:fillRect/>
          </a:stretch>
        </p:blipFill>
        <p:spPr>
          <a:xfrm>
            <a:off x="2463075" y="2129650"/>
            <a:ext cx="5462252" cy="2936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Page Structure </a:t>
            </a:r>
            <a:r>
              <a:rPr lang="en" sz="1300"/>
              <a:t>(Cont.)</a:t>
            </a:r>
            <a:endParaRPr sz="1300"/>
          </a:p>
        </p:txBody>
      </p:sp>
      <p:sp>
        <p:nvSpPr>
          <p:cNvPr id="103" name="Google Shape;103;p20"/>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77500" lnSpcReduction="10000"/>
          </a:bodyPr>
          <a:lstStyle/>
          <a:p>
            <a:pPr indent="-307340" lvl="0" marL="457200" rtl="0" algn="l">
              <a:spcBef>
                <a:spcPts val="0"/>
              </a:spcBef>
              <a:spcAft>
                <a:spcPts val="0"/>
              </a:spcAft>
              <a:buClr>
                <a:schemeClr val="dk1"/>
              </a:buClr>
              <a:buSzPct val="100000"/>
              <a:buChar char="-"/>
            </a:pPr>
            <a:r>
              <a:rPr b="1" lang="en" sz="1600" u="sng">
                <a:solidFill>
                  <a:schemeClr val="dk1"/>
                </a:solidFill>
              </a:rPr>
              <a:t>&lt;!DOCTYPE html&gt;</a:t>
            </a:r>
            <a:endParaRPr b="1" sz="1600" u="sng">
              <a:solidFill>
                <a:schemeClr val="dk1"/>
              </a:solidFill>
            </a:endParaRPr>
          </a:p>
          <a:p>
            <a:pPr indent="-309076" lvl="1" marL="914400" rtl="0" algn="l">
              <a:spcBef>
                <a:spcPts val="0"/>
              </a:spcBef>
              <a:spcAft>
                <a:spcPts val="0"/>
              </a:spcAft>
              <a:buClr>
                <a:schemeClr val="dk1"/>
              </a:buClr>
              <a:buSzPct val="100000"/>
              <a:buChar char="-"/>
            </a:pPr>
            <a:r>
              <a:rPr lang="en" sz="1635">
                <a:solidFill>
                  <a:schemeClr val="dk1"/>
                </a:solidFill>
              </a:rPr>
              <a:t>All HTML documents must start with a document type declaration: </a:t>
            </a:r>
            <a:r>
              <a:rPr lang="en" sz="1635">
                <a:solidFill>
                  <a:srgbClr val="FF0000"/>
                </a:solidFill>
              </a:rPr>
              <a:t>&lt;!DOCTYPE html&gt;</a:t>
            </a:r>
            <a:r>
              <a:rPr lang="en" sz="1635">
                <a:solidFill>
                  <a:schemeClr val="dk1"/>
                </a:solidFill>
              </a:rPr>
              <a:t>.</a:t>
            </a:r>
            <a:endParaRPr sz="1635">
              <a:solidFill>
                <a:schemeClr val="dk1"/>
              </a:solidFill>
            </a:endParaRPr>
          </a:p>
          <a:p>
            <a:pPr indent="-309076" lvl="1" marL="914400" rtl="0" algn="l">
              <a:spcBef>
                <a:spcPts val="0"/>
              </a:spcBef>
              <a:spcAft>
                <a:spcPts val="0"/>
              </a:spcAft>
              <a:buClr>
                <a:schemeClr val="dk1"/>
              </a:buClr>
              <a:buSzPct val="100000"/>
              <a:buChar char="-"/>
            </a:pPr>
            <a:r>
              <a:rPr lang="en" sz="1635">
                <a:solidFill>
                  <a:schemeClr val="dk1"/>
                </a:solidFill>
              </a:rPr>
              <a:t>This is not really an element, it is just something that tells the browser to use a modern version of HTML</a:t>
            </a:r>
            <a:endParaRPr sz="1635">
              <a:solidFill>
                <a:schemeClr val="dk1"/>
              </a:solidFill>
            </a:endParaRPr>
          </a:p>
          <a:p>
            <a:pPr indent="-309076" lvl="1" marL="914400" rtl="0" algn="l">
              <a:spcBef>
                <a:spcPts val="0"/>
              </a:spcBef>
              <a:spcAft>
                <a:spcPts val="0"/>
              </a:spcAft>
              <a:buClr>
                <a:schemeClr val="dk1"/>
              </a:buClr>
              <a:buSzPct val="100000"/>
              <a:buChar char="-"/>
            </a:pPr>
            <a:r>
              <a:rPr lang="en" sz="1635">
                <a:solidFill>
                  <a:schemeClr val="dk1"/>
                </a:solidFill>
              </a:rPr>
              <a:t>If we do not write this line, the browser may fall back to older html versions which may contain less features.</a:t>
            </a:r>
            <a:endParaRPr sz="1635">
              <a:solidFill>
                <a:schemeClr val="dk1"/>
              </a:solidFill>
            </a:endParaRPr>
          </a:p>
          <a:p>
            <a:pPr indent="-309076" lvl="1" marL="914400" rtl="0" algn="l">
              <a:spcBef>
                <a:spcPts val="0"/>
              </a:spcBef>
              <a:spcAft>
                <a:spcPts val="0"/>
              </a:spcAft>
              <a:buClr>
                <a:schemeClr val="dk1"/>
              </a:buClr>
              <a:buSzPct val="100000"/>
              <a:buChar char="-"/>
            </a:pPr>
            <a:r>
              <a:rPr lang="en" sz="1635">
                <a:solidFill>
                  <a:schemeClr val="dk1"/>
                </a:solidFill>
              </a:rPr>
              <a:t>This tag does not need a closing tag</a:t>
            </a:r>
            <a:endParaRPr sz="1635">
              <a:solidFill>
                <a:schemeClr val="dk1"/>
              </a:solidFill>
            </a:endParaRPr>
          </a:p>
          <a:p>
            <a:pPr indent="-307340" lvl="0" marL="457200" rtl="0" algn="l">
              <a:spcBef>
                <a:spcPts val="0"/>
              </a:spcBef>
              <a:spcAft>
                <a:spcPts val="0"/>
              </a:spcAft>
              <a:buClr>
                <a:schemeClr val="dk1"/>
              </a:buClr>
              <a:buSzPct val="100000"/>
              <a:buChar char="-"/>
            </a:pPr>
            <a:r>
              <a:rPr b="1" lang="en" sz="1600" u="sng">
                <a:solidFill>
                  <a:schemeClr val="dk1"/>
                </a:solidFill>
              </a:rPr>
              <a:t>&lt;html&gt; &lt;/html&gt;</a:t>
            </a:r>
            <a:endParaRPr b="1" sz="1600" u="sng">
              <a:solidFill>
                <a:schemeClr val="dk1"/>
              </a:solidFill>
            </a:endParaRPr>
          </a:p>
          <a:p>
            <a:pPr indent="-309076" lvl="1" marL="914400" rtl="0" algn="l">
              <a:spcBef>
                <a:spcPts val="0"/>
              </a:spcBef>
              <a:spcAft>
                <a:spcPts val="0"/>
              </a:spcAft>
              <a:buClr>
                <a:schemeClr val="dk1"/>
              </a:buClr>
              <a:buSzPct val="100000"/>
              <a:buChar char="-"/>
            </a:pPr>
            <a:r>
              <a:rPr lang="en" sz="1635">
                <a:solidFill>
                  <a:schemeClr val="dk1"/>
                </a:solidFill>
              </a:rPr>
              <a:t>The html element is the root element of the html document</a:t>
            </a:r>
            <a:endParaRPr sz="1635">
              <a:solidFill>
                <a:schemeClr val="dk1"/>
              </a:solidFill>
            </a:endParaRPr>
          </a:p>
          <a:p>
            <a:pPr indent="-309076" lvl="1" marL="914400" rtl="0" algn="l">
              <a:spcBef>
                <a:spcPts val="0"/>
              </a:spcBef>
              <a:spcAft>
                <a:spcPts val="0"/>
              </a:spcAft>
              <a:buClr>
                <a:schemeClr val="dk1"/>
              </a:buClr>
              <a:buSzPct val="100000"/>
              <a:buChar char="-"/>
            </a:pPr>
            <a:r>
              <a:rPr lang="en" sz="1635">
                <a:solidFill>
                  <a:schemeClr val="dk1"/>
                </a:solidFill>
              </a:rPr>
              <a:t>It wraps everything and represents the document itself</a:t>
            </a:r>
            <a:endParaRPr sz="1635">
              <a:solidFill>
                <a:schemeClr val="dk1"/>
              </a:solidFill>
            </a:endParaRPr>
          </a:p>
          <a:p>
            <a:pPr indent="-307340" lvl="0" marL="457200" rtl="0" algn="l">
              <a:spcBef>
                <a:spcPts val="0"/>
              </a:spcBef>
              <a:spcAft>
                <a:spcPts val="0"/>
              </a:spcAft>
              <a:buClr>
                <a:schemeClr val="dk1"/>
              </a:buClr>
              <a:buSzPct val="100000"/>
              <a:buChar char="-"/>
            </a:pPr>
            <a:r>
              <a:rPr b="1" lang="en" sz="1600" u="sng">
                <a:solidFill>
                  <a:schemeClr val="dk1"/>
                </a:solidFill>
              </a:rPr>
              <a:t>&lt;head&gt;&lt;/head&gt;</a:t>
            </a:r>
            <a:endParaRPr b="1" sz="1600" u="sng">
              <a:solidFill>
                <a:schemeClr val="dk1"/>
              </a:solidFill>
            </a:endParaRPr>
          </a:p>
          <a:p>
            <a:pPr indent="-307340" lvl="1" marL="914400" rtl="0" algn="l">
              <a:spcBef>
                <a:spcPts val="0"/>
              </a:spcBef>
              <a:spcAft>
                <a:spcPts val="0"/>
              </a:spcAft>
              <a:buClr>
                <a:schemeClr val="dk1"/>
              </a:buClr>
              <a:buSzPct val="100000"/>
              <a:buChar char="-"/>
            </a:pPr>
            <a:r>
              <a:rPr lang="en" sz="1600">
                <a:solidFill>
                  <a:schemeClr val="dk1"/>
                </a:solidFill>
              </a:rPr>
              <a:t>The head element (&lt;head&gt;) holds metadata and resources for the document — information the browser and other agents need before rendering the page content. It does not display visible page content itself, but it controls how the page is interpreted, displayed, indexed, and shared.</a:t>
            </a:r>
            <a:endParaRPr sz="1600">
              <a:solidFill>
                <a:schemeClr val="dk1"/>
              </a:solidFill>
            </a:endParaRPr>
          </a:p>
          <a:p>
            <a:pPr indent="-307340" lvl="1" marL="914400" rtl="0" algn="l">
              <a:spcBef>
                <a:spcPts val="0"/>
              </a:spcBef>
              <a:spcAft>
                <a:spcPts val="0"/>
              </a:spcAft>
              <a:buClr>
                <a:schemeClr val="dk1"/>
              </a:buClr>
              <a:buSzPct val="100000"/>
              <a:buChar char="-"/>
            </a:pPr>
            <a:r>
              <a:rPr lang="en" sz="1600">
                <a:solidFill>
                  <a:schemeClr val="dk1"/>
                </a:solidFill>
              </a:rPr>
              <a:t>Usually</a:t>
            </a:r>
            <a:r>
              <a:rPr lang="en" sz="1600">
                <a:solidFill>
                  <a:schemeClr val="dk1"/>
                </a:solidFill>
              </a:rPr>
              <a:t> contains the title element &lt;title&gt;&lt;/title&gt; which displays the text in the browser tab.</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Page Structure </a:t>
            </a:r>
            <a:r>
              <a:rPr lang="en" sz="1300"/>
              <a:t>(Cont.)</a:t>
            </a:r>
            <a:endParaRPr sz="1300"/>
          </a:p>
        </p:txBody>
      </p:sp>
      <p:sp>
        <p:nvSpPr>
          <p:cNvPr id="109" name="Google Shape;109;p2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b="1" lang="en" sz="1600" u="sng">
                <a:solidFill>
                  <a:schemeClr val="dk1"/>
                </a:solidFill>
              </a:rPr>
              <a:t>&lt;body&gt;&lt;/body&gt;</a:t>
            </a:r>
            <a:endParaRPr b="1" sz="1600" u="sng">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Contains all the elements that are visible inside the webpage</a:t>
            </a:r>
            <a:endParaRPr>
              <a:solidFill>
                <a:schemeClr val="dk1"/>
              </a:solidFill>
            </a:endParaRPr>
          </a:p>
          <a:p>
            <a:pPr indent="0" lvl="0" marL="914400" rtl="0" algn="l">
              <a:spcBef>
                <a:spcPts val="1200"/>
              </a:spcBef>
              <a:spcAft>
                <a:spcPts val="0"/>
              </a:spcAft>
              <a:buNone/>
            </a:pPr>
            <a:r>
              <a:t/>
            </a:r>
            <a:endParaRPr sz="1600">
              <a:solidFill>
                <a:schemeClr val="dk1"/>
              </a:solidFill>
            </a:endParaRPr>
          </a:p>
          <a:p>
            <a:pPr indent="0" lvl="0" marL="914400" rtl="0" algn="l">
              <a:spcBef>
                <a:spcPts val="1200"/>
              </a:spcBef>
              <a:spcAft>
                <a:spcPts val="0"/>
              </a:spcAft>
              <a:buNone/>
            </a:pPr>
            <a:r>
              <a:t/>
            </a:r>
            <a:endParaRPr sz="1400">
              <a:solidFill>
                <a:schemeClr val="dk1"/>
              </a:solidFill>
            </a:endParaRPr>
          </a:p>
          <a:p>
            <a:pPr indent="0" lvl="0" marL="914400" rtl="0" algn="l">
              <a:spcBef>
                <a:spcPts val="1200"/>
              </a:spcBef>
              <a:spcAft>
                <a:spcPts val="0"/>
              </a:spcAft>
              <a:buNone/>
            </a:pPr>
            <a:r>
              <a:t/>
            </a:r>
            <a:endParaRPr sz="1300">
              <a:solidFill>
                <a:schemeClr val="dk1"/>
              </a:solidFill>
            </a:endParaRPr>
          </a:p>
          <a:p>
            <a:pPr indent="0" lvl="0" marL="914400" rtl="0" algn="l">
              <a:spcBef>
                <a:spcPts val="1200"/>
              </a:spcBef>
              <a:spcAft>
                <a:spcPts val="1200"/>
              </a:spcAft>
              <a:buNone/>
            </a:pPr>
            <a:r>
              <a:t/>
            </a:r>
            <a:endParaRPr sz="1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